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6" r:id="rId2"/>
    <p:sldId id="382" r:id="rId3"/>
    <p:sldId id="383" r:id="rId4"/>
    <p:sldId id="384" r:id="rId5"/>
    <p:sldId id="385" r:id="rId6"/>
    <p:sldId id="386" r:id="rId7"/>
    <p:sldId id="387" r:id="rId8"/>
    <p:sldId id="388" r:id="rId9"/>
    <p:sldId id="294" r:id="rId10"/>
    <p:sldId id="295" r:id="rId11"/>
    <p:sldId id="389" r:id="rId12"/>
    <p:sldId id="296" r:id="rId13"/>
    <p:sldId id="297" r:id="rId14"/>
    <p:sldId id="298" r:id="rId15"/>
    <p:sldId id="299" r:id="rId16"/>
    <p:sldId id="300" r:id="rId17"/>
    <p:sldId id="301" r:id="rId18"/>
    <p:sldId id="398" r:id="rId19"/>
    <p:sldId id="399" r:id="rId20"/>
    <p:sldId id="400" r:id="rId21"/>
    <p:sldId id="4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90" r:id="rId31"/>
    <p:sldId id="392" r:id="rId32"/>
    <p:sldId id="393" r:id="rId33"/>
    <p:sldId id="394" r:id="rId34"/>
    <p:sldId id="395" r:id="rId35"/>
    <p:sldId id="396" r:id="rId36"/>
    <p:sldId id="397" r:id="rId3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B5CD"/>
    <a:srgbClr val="E2E2E2"/>
    <a:srgbClr val="DEDEDE"/>
    <a:srgbClr val="B5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 autoAdjust="0"/>
    <p:restoredTop sz="82290"/>
  </p:normalViewPr>
  <p:slideViewPr>
    <p:cSldViewPr snapToGrid="0">
      <p:cViewPr varScale="1">
        <p:scale>
          <a:sx n="102" d="100"/>
          <a:sy n="102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68090-9B61-294A-BD4B-EFB021750676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7730423-D7F5-9247-9B18-44F5D94CE36F}">
      <dgm:prSet phldrT="[Texto]" custT="1"/>
      <dgm:spPr/>
      <dgm:t>
        <a:bodyPr/>
        <a:lstStyle/>
        <a:p>
          <a:r>
            <a:rPr lang="es-ES" sz="2000" dirty="0" err="1"/>
            <a:t>Analytics</a:t>
          </a:r>
          <a:endParaRPr lang="es-ES" sz="2000" dirty="0"/>
        </a:p>
      </dgm:t>
    </dgm:pt>
    <dgm:pt modelId="{86F184F7-C37F-D44E-83BA-A7C489E814F3}" type="parTrans" cxnId="{09FB2750-20FB-904B-8FCF-266CD430E40B}">
      <dgm:prSet/>
      <dgm:spPr/>
      <dgm:t>
        <a:bodyPr/>
        <a:lstStyle/>
        <a:p>
          <a:endParaRPr lang="es-ES"/>
        </a:p>
      </dgm:t>
    </dgm:pt>
    <dgm:pt modelId="{B68464C2-9B42-674F-9175-0FAF7524B08D}" type="sibTrans" cxnId="{09FB2750-20FB-904B-8FCF-266CD430E40B}">
      <dgm:prSet/>
      <dgm:spPr/>
      <dgm:t>
        <a:bodyPr/>
        <a:lstStyle/>
        <a:p>
          <a:endParaRPr lang="es-ES"/>
        </a:p>
      </dgm:t>
    </dgm:pt>
    <dgm:pt modelId="{42872A05-9013-7F45-BA5C-6EE5001D4E61}">
      <dgm:prSet phldrT="[Texto]" custT="1"/>
      <dgm:spPr/>
      <dgm:t>
        <a:bodyPr/>
        <a:lstStyle/>
        <a:p>
          <a:r>
            <a:rPr lang="es-ES" sz="2000" dirty="0"/>
            <a:t>Industria</a:t>
          </a:r>
        </a:p>
      </dgm:t>
    </dgm:pt>
    <dgm:pt modelId="{50AD6B4C-0EA5-9A4D-A184-3A9C7BAA3D54}" type="parTrans" cxnId="{6DAF9775-9A04-CF44-B464-5A292D2BE918}">
      <dgm:prSet/>
      <dgm:spPr/>
      <dgm:t>
        <a:bodyPr/>
        <a:lstStyle/>
        <a:p>
          <a:endParaRPr lang="es-ES"/>
        </a:p>
      </dgm:t>
    </dgm:pt>
    <dgm:pt modelId="{2335FDD3-98A5-244D-9B51-00BBE4DE572A}" type="sibTrans" cxnId="{6DAF9775-9A04-CF44-B464-5A292D2BE918}">
      <dgm:prSet/>
      <dgm:spPr/>
      <dgm:t>
        <a:bodyPr/>
        <a:lstStyle/>
        <a:p>
          <a:endParaRPr lang="es-ES"/>
        </a:p>
      </dgm:t>
    </dgm:pt>
    <dgm:pt modelId="{ED6C4839-9A89-9940-85F3-3E7ACADEAABC}">
      <dgm:prSet phldrT="[Texto]" custT="1"/>
      <dgm:spPr/>
      <dgm:t>
        <a:bodyPr/>
        <a:lstStyle/>
        <a:p>
          <a:r>
            <a:rPr lang="es-ES" sz="2000" dirty="0"/>
            <a:t>Tecnológica</a:t>
          </a:r>
        </a:p>
      </dgm:t>
    </dgm:pt>
    <dgm:pt modelId="{3D2EA8B5-6F99-0B4C-8673-CDAC6E34988E}" type="parTrans" cxnId="{7BE58F6B-2CE0-7947-A894-E500302EB344}">
      <dgm:prSet/>
      <dgm:spPr/>
      <dgm:t>
        <a:bodyPr/>
        <a:lstStyle/>
        <a:p>
          <a:endParaRPr lang="es-ES"/>
        </a:p>
      </dgm:t>
    </dgm:pt>
    <dgm:pt modelId="{D95A5683-A648-D441-8BD3-2CD381956A1E}" type="sibTrans" cxnId="{7BE58F6B-2CE0-7947-A894-E500302EB344}">
      <dgm:prSet/>
      <dgm:spPr/>
      <dgm:t>
        <a:bodyPr/>
        <a:lstStyle/>
        <a:p>
          <a:endParaRPr lang="es-ES"/>
        </a:p>
      </dgm:t>
    </dgm:pt>
    <dgm:pt modelId="{93BD9905-88BF-1F42-A9F4-B92D965C74CB}" type="pres">
      <dgm:prSet presAssocID="{9B268090-9B61-294A-BD4B-EFB0217506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59BAE8-D03B-EC4A-BF7B-D3CBC3D90F30}" type="pres">
      <dgm:prSet presAssocID="{47730423-D7F5-9247-9B18-44F5D94CE36F}" presName="hierRoot1" presStyleCnt="0">
        <dgm:presLayoutVars>
          <dgm:hierBranch val="init"/>
        </dgm:presLayoutVars>
      </dgm:prSet>
      <dgm:spPr/>
    </dgm:pt>
    <dgm:pt modelId="{D2ECC8E0-68CA-7F4F-909D-3396E65AE582}" type="pres">
      <dgm:prSet presAssocID="{47730423-D7F5-9247-9B18-44F5D94CE36F}" presName="rootComposite1" presStyleCnt="0"/>
      <dgm:spPr/>
    </dgm:pt>
    <dgm:pt modelId="{52D71CEC-432E-EB47-85C4-C8ED1068067E}" type="pres">
      <dgm:prSet presAssocID="{47730423-D7F5-9247-9B18-44F5D94CE36F}" presName="rootText1" presStyleLbl="node0" presStyleIdx="0" presStyleCnt="1" custScaleX="47054" custScaleY="34218">
        <dgm:presLayoutVars>
          <dgm:chPref val="3"/>
        </dgm:presLayoutVars>
      </dgm:prSet>
      <dgm:spPr/>
    </dgm:pt>
    <dgm:pt modelId="{A8837490-E093-8041-8FAC-F03498EE3B04}" type="pres">
      <dgm:prSet presAssocID="{47730423-D7F5-9247-9B18-44F5D94CE36F}" presName="rootConnector1" presStyleLbl="node1" presStyleIdx="0" presStyleCnt="0"/>
      <dgm:spPr/>
    </dgm:pt>
    <dgm:pt modelId="{DB24F0C1-91DF-D545-98D3-A404CF9AC318}" type="pres">
      <dgm:prSet presAssocID="{47730423-D7F5-9247-9B18-44F5D94CE36F}" presName="hierChild2" presStyleCnt="0"/>
      <dgm:spPr/>
    </dgm:pt>
    <dgm:pt modelId="{85C9041F-6F8B-6641-BE19-1C05E01BCF23}" type="pres">
      <dgm:prSet presAssocID="{50AD6B4C-0EA5-9A4D-A184-3A9C7BAA3D54}" presName="Name37" presStyleLbl="parChTrans1D2" presStyleIdx="0" presStyleCnt="2"/>
      <dgm:spPr/>
    </dgm:pt>
    <dgm:pt modelId="{A241E090-27EC-784B-870D-FCDE6E725CF6}" type="pres">
      <dgm:prSet presAssocID="{42872A05-9013-7F45-BA5C-6EE5001D4E61}" presName="hierRoot2" presStyleCnt="0">
        <dgm:presLayoutVars>
          <dgm:hierBranch val="init"/>
        </dgm:presLayoutVars>
      </dgm:prSet>
      <dgm:spPr/>
    </dgm:pt>
    <dgm:pt modelId="{2F3FAEEB-8382-0743-9411-C3013D0E3E30}" type="pres">
      <dgm:prSet presAssocID="{42872A05-9013-7F45-BA5C-6EE5001D4E61}" presName="rootComposite" presStyleCnt="0"/>
      <dgm:spPr/>
    </dgm:pt>
    <dgm:pt modelId="{4A88263C-1424-3D42-8FE3-790898A22B4E}" type="pres">
      <dgm:prSet presAssocID="{42872A05-9013-7F45-BA5C-6EE5001D4E61}" presName="rootText" presStyleLbl="node2" presStyleIdx="0" presStyleCnt="2" custScaleX="40199" custScaleY="24213">
        <dgm:presLayoutVars>
          <dgm:chPref val="3"/>
        </dgm:presLayoutVars>
      </dgm:prSet>
      <dgm:spPr/>
    </dgm:pt>
    <dgm:pt modelId="{754AB2D7-4321-1447-A0B7-DFCC7AC2B1A5}" type="pres">
      <dgm:prSet presAssocID="{42872A05-9013-7F45-BA5C-6EE5001D4E61}" presName="rootConnector" presStyleLbl="node2" presStyleIdx="0" presStyleCnt="2"/>
      <dgm:spPr/>
    </dgm:pt>
    <dgm:pt modelId="{CCDAAC92-06E9-0441-9A75-8E9D6F74CBB9}" type="pres">
      <dgm:prSet presAssocID="{42872A05-9013-7F45-BA5C-6EE5001D4E61}" presName="hierChild4" presStyleCnt="0"/>
      <dgm:spPr/>
    </dgm:pt>
    <dgm:pt modelId="{59A800C0-4B12-4741-BB63-B9FE7D14A2CE}" type="pres">
      <dgm:prSet presAssocID="{42872A05-9013-7F45-BA5C-6EE5001D4E61}" presName="hierChild5" presStyleCnt="0"/>
      <dgm:spPr/>
    </dgm:pt>
    <dgm:pt modelId="{61CC9083-B4EE-2B45-BBF0-20BA9F8514D1}" type="pres">
      <dgm:prSet presAssocID="{3D2EA8B5-6F99-0B4C-8673-CDAC6E34988E}" presName="Name37" presStyleLbl="parChTrans1D2" presStyleIdx="1" presStyleCnt="2"/>
      <dgm:spPr/>
    </dgm:pt>
    <dgm:pt modelId="{784AB7A7-1ABA-FF4D-A582-3F4E437BD8C2}" type="pres">
      <dgm:prSet presAssocID="{ED6C4839-9A89-9940-85F3-3E7ACADEAABC}" presName="hierRoot2" presStyleCnt="0">
        <dgm:presLayoutVars>
          <dgm:hierBranch val="init"/>
        </dgm:presLayoutVars>
      </dgm:prSet>
      <dgm:spPr/>
    </dgm:pt>
    <dgm:pt modelId="{9379919E-992B-A944-8ED7-74C7A32152DF}" type="pres">
      <dgm:prSet presAssocID="{ED6C4839-9A89-9940-85F3-3E7ACADEAABC}" presName="rootComposite" presStyleCnt="0"/>
      <dgm:spPr/>
    </dgm:pt>
    <dgm:pt modelId="{A117DA31-95A3-5C49-BDAD-7850C837F765}" type="pres">
      <dgm:prSet presAssocID="{ED6C4839-9A89-9940-85F3-3E7ACADEAABC}" presName="rootText" presStyleLbl="node2" presStyleIdx="1" presStyleCnt="2" custScaleX="40184" custScaleY="24119">
        <dgm:presLayoutVars>
          <dgm:chPref val="3"/>
        </dgm:presLayoutVars>
      </dgm:prSet>
      <dgm:spPr/>
    </dgm:pt>
    <dgm:pt modelId="{6E111078-393D-DD4C-A22B-DF7656A040F3}" type="pres">
      <dgm:prSet presAssocID="{ED6C4839-9A89-9940-85F3-3E7ACADEAABC}" presName="rootConnector" presStyleLbl="node2" presStyleIdx="1" presStyleCnt="2"/>
      <dgm:spPr/>
    </dgm:pt>
    <dgm:pt modelId="{B2BCDF89-9381-1547-83E6-6A6CCE53693C}" type="pres">
      <dgm:prSet presAssocID="{ED6C4839-9A89-9940-85F3-3E7ACADEAABC}" presName="hierChild4" presStyleCnt="0"/>
      <dgm:spPr/>
    </dgm:pt>
    <dgm:pt modelId="{97415E3B-743A-7144-9BF5-7C8E76301593}" type="pres">
      <dgm:prSet presAssocID="{ED6C4839-9A89-9940-85F3-3E7ACADEAABC}" presName="hierChild5" presStyleCnt="0"/>
      <dgm:spPr/>
    </dgm:pt>
    <dgm:pt modelId="{286A8CA3-D312-8641-8D7D-62FD79DE4C79}" type="pres">
      <dgm:prSet presAssocID="{47730423-D7F5-9247-9B18-44F5D94CE36F}" presName="hierChild3" presStyleCnt="0"/>
      <dgm:spPr/>
    </dgm:pt>
  </dgm:ptLst>
  <dgm:cxnLst>
    <dgm:cxn modelId="{00356C08-8521-DA48-ACD2-F8A624B562AF}" type="presOf" srcId="{47730423-D7F5-9247-9B18-44F5D94CE36F}" destId="{A8837490-E093-8041-8FAC-F03498EE3B04}" srcOrd="1" destOrd="0" presId="urn:microsoft.com/office/officeart/2005/8/layout/orgChart1"/>
    <dgm:cxn modelId="{68A37D11-BD97-D040-BD3D-C7BA9F9650AA}" type="presOf" srcId="{ED6C4839-9A89-9940-85F3-3E7ACADEAABC}" destId="{A117DA31-95A3-5C49-BDAD-7850C837F765}" srcOrd="0" destOrd="0" presId="urn:microsoft.com/office/officeart/2005/8/layout/orgChart1"/>
    <dgm:cxn modelId="{E6B71738-2E07-A442-A028-8DCD4AF9E287}" type="presOf" srcId="{42872A05-9013-7F45-BA5C-6EE5001D4E61}" destId="{4A88263C-1424-3D42-8FE3-790898A22B4E}" srcOrd="0" destOrd="0" presId="urn:microsoft.com/office/officeart/2005/8/layout/orgChart1"/>
    <dgm:cxn modelId="{68984541-8BD5-9341-A708-0AF9DE756C4E}" type="presOf" srcId="{50AD6B4C-0EA5-9A4D-A184-3A9C7BAA3D54}" destId="{85C9041F-6F8B-6641-BE19-1C05E01BCF23}" srcOrd="0" destOrd="0" presId="urn:microsoft.com/office/officeart/2005/8/layout/orgChart1"/>
    <dgm:cxn modelId="{09FB2750-20FB-904B-8FCF-266CD430E40B}" srcId="{9B268090-9B61-294A-BD4B-EFB021750676}" destId="{47730423-D7F5-9247-9B18-44F5D94CE36F}" srcOrd="0" destOrd="0" parTransId="{86F184F7-C37F-D44E-83BA-A7C489E814F3}" sibTransId="{B68464C2-9B42-674F-9175-0FAF7524B08D}"/>
    <dgm:cxn modelId="{7BE58F6B-2CE0-7947-A894-E500302EB344}" srcId="{47730423-D7F5-9247-9B18-44F5D94CE36F}" destId="{ED6C4839-9A89-9940-85F3-3E7ACADEAABC}" srcOrd="1" destOrd="0" parTransId="{3D2EA8B5-6F99-0B4C-8673-CDAC6E34988E}" sibTransId="{D95A5683-A648-D441-8BD3-2CD381956A1E}"/>
    <dgm:cxn modelId="{3D486F6C-F840-854E-8D03-F25DC4D8A82B}" type="presOf" srcId="{42872A05-9013-7F45-BA5C-6EE5001D4E61}" destId="{754AB2D7-4321-1447-A0B7-DFCC7AC2B1A5}" srcOrd="1" destOrd="0" presId="urn:microsoft.com/office/officeart/2005/8/layout/orgChart1"/>
    <dgm:cxn modelId="{243EC274-BC29-8B4F-B0E5-59EE12361133}" type="presOf" srcId="{9B268090-9B61-294A-BD4B-EFB021750676}" destId="{93BD9905-88BF-1F42-A9F4-B92D965C74CB}" srcOrd="0" destOrd="0" presId="urn:microsoft.com/office/officeart/2005/8/layout/orgChart1"/>
    <dgm:cxn modelId="{6DAF9775-9A04-CF44-B464-5A292D2BE918}" srcId="{47730423-D7F5-9247-9B18-44F5D94CE36F}" destId="{42872A05-9013-7F45-BA5C-6EE5001D4E61}" srcOrd="0" destOrd="0" parTransId="{50AD6B4C-0EA5-9A4D-A184-3A9C7BAA3D54}" sibTransId="{2335FDD3-98A5-244D-9B51-00BBE4DE572A}"/>
    <dgm:cxn modelId="{B36B4D7C-3D31-B54F-B5CA-6B4AB82BEA99}" type="presOf" srcId="{ED6C4839-9A89-9940-85F3-3E7ACADEAABC}" destId="{6E111078-393D-DD4C-A22B-DF7656A040F3}" srcOrd="1" destOrd="0" presId="urn:microsoft.com/office/officeart/2005/8/layout/orgChart1"/>
    <dgm:cxn modelId="{425AF7B7-BD0A-AE4C-97CD-64F414E7CB1E}" type="presOf" srcId="{47730423-D7F5-9247-9B18-44F5D94CE36F}" destId="{52D71CEC-432E-EB47-85C4-C8ED1068067E}" srcOrd="0" destOrd="0" presId="urn:microsoft.com/office/officeart/2005/8/layout/orgChart1"/>
    <dgm:cxn modelId="{69CCF1CE-EFE6-9742-998D-865F43095AA0}" type="presOf" srcId="{3D2EA8B5-6F99-0B4C-8673-CDAC6E34988E}" destId="{61CC9083-B4EE-2B45-BBF0-20BA9F8514D1}" srcOrd="0" destOrd="0" presId="urn:microsoft.com/office/officeart/2005/8/layout/orgChart1"/>
    <dgm:cxn modelId="{3FED1083-B341-0146-9825-9090D5843241}" type="presParOf" srcId="{93BD9905-88BF-1F42-A9F4-B92D965C74CB}" destId="{1C59BAE8-D03B-EC4A-BF7B-D3CBC3D90F30}" srcOrd="0" destOrd="0" presId="urn:microsoft.com/office/officeart/2005/8/layout/orgChart1"/>
    <dgm:cxn modelId="{78F14565-75B9-FF4C-948A-DD31FA56EE5E}" type="presParOf" srcId="{1C59BAE8-D03B-EC4A-BF7B-D3CBC3D90F30}" destId="{D2ECC8E0-68CA-7F4F-909D-3396E65AE582}" srcOrd="0" destOrd="0" presId="urn:microsoft.com/office/officeart/2005/8/layout/orgChart1"/>
    <dgm:cxn modelId="{A503DE70-2881-0342-9527-5CD5E9C4A351}" type="presParOf" srcId="{D2ECC8E0-68CA-7F4F-909D-3396E65AE582}" destId="{52D71CEC-432E-EB47-85C4-C8ED1068067E}" srcOrd="0" destOrd="0" presId="urn:microsoft.com/office/officeart/2005/8/layout/orgChart1"/>
    <dgm:cxn modelId="{D8F04BE6-42D0-C945-97C8-1ACFDBBDF232}" type="presParOf" srcId="{D2ECC8E0-68CA-7F4F-909D-3396E65AE582}" destId="{A8837490-E093-8041-8FAC-F03498EE3B04}" srcOrd="1" destOrd="0" presId="urn:microsoft.com/office/officeart/2005/8/layout/orgChart1"/>
    <dgm:cxn modelId="{252A9B86-65A9-F240-999E-435FE67F811B}" type="presParOf" srcId="{1C59BAE8-D03B-EC4A-BF7B-D3CBC3D90F30}" destId="{DB24F0C1-91DF-D545-98D3-A404CF9AC318}" srcOrd="1" destOrd="0" presId="urn:microsoft.com/office/officeart/2005/8/layout/orgChart1"/>
    <dgm:cxn modelId="{F2EC8483-76B4-4046-B34B-F3B8F588033A}" type="presParOf" srcId="{DB24F0C1-91DF-D545-98D3-A404CF9AC318}" destId="{85C9041F-6F8B-6641-BE19-1C05E01BCF23}" srcOrd="0" destOrd="0" presId="urn:microsoft.com/office/officeart/2005/8/layout/orgChart1"/>
    <dgm:cxn modelId="{963CC2A4-9E8F-AB41-87AD-730B213A852C}" type="presParOf" srcId="{DB24F0C1-91DF-D545-98D3-A404CF9AC318}" destId="{A241E090-27EC-784B-870D-FCDE6E725CF6}" srcOrd="1" destOrd="0" presId="urn:microsoft.com/office/officeart/2005/8/layout/orgChart1"/>
    <dgm:cxn modelId="{DB17DBC0-CBEB-A64D-B02F-FEC9AF773465}" type="presParOf" srcId="{A241E090-27EC-784B-870D-FCDE6E725CF6}" destId="{2F3FAEEB-8382-0743-9411-C3013D0E3E30}" srcOrd="0" destOrd="0" presId="urn:microsoft.com/office/officeart/2005/8/layout/orgChart1"/>
    <dgm:cxn modelId="{DDD84E58-C994-5C42-9B20-C1E26121CBD1}" type="presParOf" srcId="{2F3FAEEB-8382-0743-9411-C3013D0E3E30}" destId="{4A88263C-1424-3D42-8FE3-790898A22B4E}" srcOrd="0" destOrd="0" presId="urn:microsoft.com/office/officeart/2005/8/layout/orgChart1"/>
    <dgm:cxn modelId="{69505C8F-075D-C74E-B78E-5E0571AA1039}" type="presParOf" srcId="{2F3FAEEB-8382-0743-9411-C3013D0E3E30}" destId="{754AB2D7-4321-1447-A0B7-DFCC7AC2B1A5}" srcOrd="1" destOrd="0" presId="urn:microsoft.com/office/officeart/2005/8/layout/orgChart1"/>
    <dgm:cxn modelId="{6DC306D6-9594-7D4B-816F-545280E7F538}" type="presParOf" srcId="{A241E090-27EC-784B-870D-FCDE6E725CF6}" destId="{CCDAAC92-06E9-0441-9A75-8E9D6F74CBB9}" srcOrd="1" destOrd="0" presId="urn:microsoft.com/office/officeart/2005/8/layout/orgChart1"/>
    <dgm:cxn modelId="{3F81BEF4-68EE-404F-BFE2-F7A752DBF18E}" type="presParOf" srcId="{A241E090-27EC-784B-870D-FCDE6E725CF6}" destId="{59A800C0-4B12-4741-BB63-B9FE7D14A2CE}" srcOrd="2" destOrd="0" presId="urn:microsoft.com/office/officeart/2005/8/layout/orgChart1"/>
    <dgm:cxn modelId="{2E49E430-1FE1-6040-8B7A-BF89007F2FFC}" type="presParOf" srcId="{DB24F0C1-91DF-D545-98D3-A404CF9AC318}" destId="{61CC9083-B4EE-2B45-BBF0-20BA9F8514D1}" srcOrd="2" destOrd="0" presId="urn:microsoft.com/office/officeart/2005/8/layout/orgChart1"/>
    <dgm:cxn modelId="{5B82DBB3-3904-5444-BFA0-A3D575E45FC6}" type="presParOf" srcId="{DB24F0C1-91DF-D545-98D3-A404CF9AC318}" destId="{784AB7A7-1ABA-FF4D-A582-3F4E437BD8C2}" srcOrd="3" destOrd="0" presId="urn:microsoft.com/office/officeart/2005/8/layout/orgChart1"/>
    <dgm:cxn modelId="{BA57A297-75A0-8949-9EEC-379651BF92F0}" type="presParOf" srcId="{784AB7A7-1ABA-FF4D-A582-3F4E437BD8C2}" destId="{9379919E-992B-A944-8ED7-74C7A32152DF}" srcOrd="0" destOrd="0" presId="urn:microsoft.com/office/officeart/2005/8/layout/orgChart1"/>
    <dgm:cxn modelId="{2A9C3BDE-F30C-9840-B283-27F8154D40B9}" type="presParOf" srcId="{9379919E-992B-A944-8ED7-74C7A32152DF}" destId="{A117DA31-95A3-5C49-BDAD-7850C837F765}" srcOrd="0" destOrd="0" presId="urn:microsoft.com/office/officeart/2005/8/layout/orgChart1"/>
    <dgm:cxn modelId="{A00F69F2-A69E-5749-9787-A13912AEE575}" type="presParOf" srcId="{9379919E-992B-A944-8ED7-74C7A32152DF}" destId="{6E111078-393D-DD4C-A22B-DF7656A040F3}" srcOrd="1" destOrd="0" presId="urn:microsoft.com/office/officeart/2005/8/layout/orgChart1"/>
    <dgm:cxn modelId="{44480023-8E58-7242-98A7-798EBE33C752}" type="presParOf" srcId="{784AB7A7-1ABA-FF4D-A582-3F4E437BD8C2}" destId="{B2BCDF89-9381-1547-83E6-6A6CCE53693C}" srcOrd="1" destOrd="0" presId="urn:microsoft.com/office/officeart/2005/8/layout/orgChart1"/>
    <dgm:cxn modelId="{4395A1AF-93A8-7F4E-BE8D-922C8D48ACCE}" type="presParOf" srcId="{784AB7A7-1ABA-FF4D-A582-3F4E437BD8C2}" destId="{97415E3B-743A-7144-9BF5-7C8E76301593}" srcOrd="2" destOrd="0" presId="urn:microsoft.com/office/officeart/2005/8/layout/orgChart1"/>
    <dgm:cxn modelId="{D24ED81F-48CF-0444-8708-0446E86C578D}" type="presParOf" srcId="{1C59BAE8-D03B-EC4A-BF7B-D3CBC3D90F30}" destId="{286A8CA3-D312-8641-8D7D-62FD79DE4C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55A795-5E62-D34E-80AA-E0B42EB1ED0E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FC283F-B52C-C048-99BC-9B064C933606}">
      <dgm:prSet phldrT="[Text]" custT="1"/>
      <dgm:spPr/>
      <dgm:t>
        <a:bodyPr/>
        <a:lstStyle/>
        <a:p>
          <a:r>
            <a:rPr lang="en-US" sz="2400" dirty="0" err="1"/>
            <a:t>Descriptiva</a:t>
          </a:r>
          <a:endParaRPr lang="en-US" sz="2400" dirty="0"/>
        </a:p>
      </dgm:t>
    </dgm:pt>
    <dgm:pt modelId="{969F9247-9D66-1742-815E-1FE7E0F8873F}" type="parTrans" cxnId="{13E86CA6-06FD-E744-A541-3629A5ABB2F9}">
      <dgm:prSet/>
      <dgm:spPr/>
      <dgm:t>
        <a:bodyPr/>
        <a:lstStyle/>
        <a:p>
          <a:endParaRPr lang="en-US"/>
        </a:p>
      </dgm:t>
    </dgm:pt>
    <dgm:pt modelId="{5AE2D736-30FA-B248-9B7D-9BC1F215A07E}" type="sibTrans" cxnId="{13E86CA6-06FD-E744-A541-3629A5ABB2F9}">
      <dgm:prSet/>
      <dgm:spPr/>
      <dgm:t>
        <a:bodyPr/>
        <a:lstStyle/>
        <a:p>
          <a:endParaRPr lang="en-US"/>
        </a:p>
      </dgm:t>
    </dgm:pt>
    <dgm:pt modelId="{013746AB-C0F7-DD47-AE43-2E86E819942D}">
      <dgm:prSet phldrT="[Text]" custT="1"/>
      <dgm:spPr/>
      <dgm:t>
        <a:bodyPr/>
        <a:lstStyle/>
        <a:p>
          <a:r>
            <a:rPr lang="en-US" sz="2000" dirty="0" err="1"/>
            <a:t>Predictiva</a:t>
          </a:r>
          <a:endParaRPr lang="en-US" sz="2000" dirty="0"/>
        </a:p>
      </dgm:t>
    </dgm:pt>
    <dgm:pt modelId="{5DA621D7-608E-D346-B3F0-1567899348A8}" type="parTrans" cxnId="{EACC5FFD-519D-A443-9C4A-238890FB3AEE}">
      <dgm:prSet/>
      <dgm:spPr/>
      <dgm:t>
        <a:bodyPr/>
        <a:lstStyle/>
        <a:p>
          <a:endParaRPr lang="en-US"/>
        </a:p>
      </dgm:t>
    </dgm:pt>
    <dgm:pt modelId="{C1BCBE61-9A35-D948-BA5E-8E9E31471861}" type="sibTrans" cxnId="{EACC5FFD-519D-A443-9C4A-238890FB3AEE}">
      <dgm:prSet/>
      <dgm:spPr/>
      <dgm:t>
        <a:bodyPr/>
        <a:lstStyle/>
        <a:p>
          <a:endParaRPr lang="en-US"/>
        </a:p>
      </dgm:t>
    </dgm:pt>
    <dgm:pt modelId="{686A66CC-1357-A346-8CBE-F2ED91615215}">
      <dgm:prSet phldrT="[Text]" custT="1"/>
      <dgm:spPr/>
      <dgm:t>
        <a:bodyPr/>
        <a:lstStyle/>
        <a:p>
          <a:pPr algn="ctr">
            <a:buNone/>
          </a:pPr>
          <a:r>
            <a:rPr lang="en-US" sz="1600" dirty="0" err="1"/>
            <a:t>Usar</a:t>
          </a:r>
          <a:r>
            <a:rPr lang="en-US" sz="1600" dirty="0"/>
            <a:t> la </a:t>
          </a:r>
          <a:r>
            <a:rPr lang="en-US" sz="1600" dirty="0" err="1"/>
            <a:t>regresión</a:t>
          </a:r>
          <a:r>
            <a:rPr lang="en-US" sz="1600" dirty="0"/>
            <a:t> para </a:t>
          </a:r>
          <a:r>
            <a:rPr lang="en-US" sz="1600" dirty="0" err="1"/>
            <a:t>conocer</a:t>
          </a:r>
          <a:r>
            <a:rPr lang="en-US" sz="1600" baseline="0" dirty="0"/>
            <a:t> </a:t>
          </a:r>
          <a:r>
            <a:rPr lang="en-US" sz="1600" baseline="0" dirty="0" err="1"/>
            <a:t>cuanto</a:t>
          </a:r>
          <a:r>
            <a:rPr lang="en-US" sz="1600" baseline="0" dirty="0"/>
            <a:t> </a:t>
          </a:r>
          <a:r>
            <a:rPr lang="en-US" sz="1600" baseline="0" dirty="0" err="1"/>
            <a:t>gastará</a:t>
          </a:r>
          <a:r>
            <a:rPr lang="en-US" sz="1600" baseline="0" dirty="0"/>
            <a:t> un </a:t>
          </a:r>
          <a:r>
            <a:rPr lang="en-US" sz="1600" baseline="0" dirty="0" err="1"/>
            <a:t>cliente</a:t>
          </a:r>
          <a:r>
            <a:rPr lang="en-US" sz="1600" baseline="0" dirty="0"/>
            <a:t> y </a:t>
          </a:r>
          <a:r>
            <a:rPr lang="en-US" sz="1600" baseline="0" dirty="0" err="1"/>
            <a:t>que</a:t>
          </a:r>
          <a:r>
            <a:rPr lang="en-US" sz="1600" baseline="0" dirty="0"/>
            <a:t> </a:t>
          </a:r>
          <a:r>
            <a:rPr lang="en-US" sz="1600" baseline="0" dirty="0" err="1"/>
            <a:t>comprará</a:t>
          </a:r>
          <a:r>
            <a:rPr lang="en-US" sz="1600" baseline="0" dirty="0"/>
            <a:t> en </a:t>
          </a:r>
          <a:r>
            <a:rPr lang="en-US" sz="1600" baseline="0" dirty="0" err="1"/>
            <a:t>su</a:t>
          </a:r>
          <a:r>
            <a:rPr lang="en-US" sz="1600" baseline="0" dirty="0"/>
            <a:t> </a:t>
          </a:r>
          <a:r>
            <a:rPr lang="en-US" sz="1600" baseline="0" dirty="0" err="1"/>
            <a:t>siguiente</a:t>
          </a:r>
          <a:r>
            <a:rPr lang="en-US" sz="1600" baseline="0" dirty="0"/>
            <a:t> </a:t>
          </a:r>
          <a:r>
            <a:rPr lang="en-US" sz="1600" baseline="0" dirty="0" err="1"/>
            <a:t>compra</a:t>
          </a:r>
          <a:r>
            <a:rPr lang="en-US" sz="1600" baseline="0" dirty="0"/>
            <a:t>.</a:t>
          </a:r>
          <a:endParaRPr lang="en-US" sz="1600" dirty="0"/>
        </a:p>
      </dgm:t>
    </dgm:pt>
    <dgm:pt modelId="{0097C102-4456-D24B-B93F-C862DF765A7F}" type="parTrans" cxnId="{AD846929-86EA-0E4A-BA46-2D939255D608}">
      <dgm:prSet/>
      <dgm:spPr/>
      <dgm:t>
        <a:bodyPr/>
        <a:lstStyle/>
        <a:p>
          <a:endParaRPr lang="en-US"/>
        </a:p>
      </dgm:t>
    </dgm:pt>
    <dgm:pt modelId="{168EAC50-E2B0-3C47-97ED-B909DD53D070}" type="sibTrans" cxnId="{AD846929-86EA-0E4A-BA46-2D939255D608}">
      <dgm:prSet/>
      <dgm:spPr/>
      <dgm:t>
        <a:bodyPr/>
        <a:lstStyle/>
        <a:p>
          <a:endParaRPr lang="en-US"/>
        </a:p>
      </dgm:t>
    </dgm:pt>
    <dgm:pt modelId="{33FFFA4D-AFDB-4248-BDD0-53806E958832}">
      <dgm:prSet phldrT="[Text]" custT="1"/>
      <dgm:spPr/>
      <dgm:t>
        <a:bodyPr/>
        <a:lstStyle/>
        <a:p>
          <a:r>
            <a:rPr lang="en-US" sz="2000" dirty="0" err="1"/>
            <a:t>Prescriptiva</a:t>
          </a:r>
          <a:endParaRPr lang="en-US" sz="2000" dirty="0"/>
        </a:p>
      </dgm:t>
    </dgm:pt>
    <dgm:pt modelId="{5C349851-22F3-4641-93B9-627E66EF20F9}" type="parTrans" cxnId="{BB9A25EE-230F-0F4C-9DCE-41D3EFE108EE}">
      <dgm:prSet/>
      <dgm:spPr/>
      <dgm:t>
        <a:bodyPr/>
        <a:lstStyle/>
        <a:p>
          <a:endParaRPr lang="en-US"/>
        </a:p>
      </dgm:t>
    </dgm:pt>
    <dgm:pt modelId="{5827235E-BA68-8545-902A-013733C8B1A7}" type="sibTrans" cxnId="{BB9A25EE-230F-0F4C-9DCE-41D3EFE108EE}">
      <dgm:prSet/>
      <dgm:spPr/>
      <dgm:t>
        <a:bodyPr/>
        <a:lstStyle/>
        <a:p>
          <a:endParaRPr lang="en-US"/>
        </a:p>
      </dgm:t>
    </dgm:pt>
    <dgm:pt modelId="{125203EF-E27D-B14C-AA98-F65CC8B83D6D}">
      <dgm:prSet phldrT="[Text]" custT="1"/>
      <dgm:spPr/>
      <dgm:t>
        <a:bodyPr/>
        <a:lstStyle/>
        <a:p>
          <a:pPr algn="ctr">
            <a:buNone/>
          </a:pPr>
          <a:r>
            <a:rPr lang="en-US" sz="1600" dirty="0"/>
            <a:t>Mediante la </a:t>
          </a:r>
          <a:r>
            <a:rPr lang="en-US" sz="1600" dirty="0" err="1"/>
            <a:t>prescripción</a:t>
          </a:r>
          <a:r>
            <a:rPr lang="en-US" sz="1600" dirty="0"/>
            <a:t>, el Sistema de </a:t>
          </a:r>
          <a:r>
            <a:rPr lang="en-US" sz="1600" dirty="0" err="1"/>
            <a:t>análisis</a:t>
          </a:r>
          <a:r>
            <a:rPr lang="en-US" sz="1600" dirty="0"/>
            <a:t> </a:t>
          </a:r>
          <a:r>
            <a:rPr lang="en-US" sz="1600" dirty="0" err="1"/>
            <a:t>realiza</a:t>
          </a:r>
          <a:r>
            <a:rPr lang="en-US" sz="1600" dirty="0"/>
            <a:t> </a:t>
          </a:r>
          <a:r>
            <a:rPr lang="en-US" sz="1600" dirty="0" err="1"/>
            <a:t>recomendaciones</a:t>
          </a:r>
          <a:r>
            <a:rPr lang="en-US" sz="1600" dirty="0"/>
            <a:t> </a:t>
          </a:r>
          <a:r>
            <a:rPr lang="en-US" sz="1600" dirty="0" err="1"/>
            <a:t>sobre</a:t>
          </a:r>
          <a:r>
            <a:rPr lang="en-US" sz="1600" dirty="0"/>
            <a:t> las </a:t>
          </a:r>
          <a:r>
            <a:rPr lang="en-US" sz="1600" dirty="0" err="1"/>
            <a:t>acciones</a:t>
          </a:r>
          <a:r>
            <a:rPr lang="en-US" sz="1600" dirty="0"/>
            <a:t> que se </a:t>
          </a:r>
          <a:r>
            <a:rPr lang="en-US" sz="1600" dirty="0" err="1"/>
            <a:t>han</a:t>
          </a:r>
          <a:r>
            <a:rPr lang="en-US" sz="1600" dirty="0"/>
            <a:t> de </a:t>
          </a:r>
          <a:r>
            <a:rPr lang="en-US" sz="1600" dirty="0" err="1"/>
            <a:t>seguir</a:t>
          </a:r>
          <a:r>
            <a:rPr lang="en-US" sz="1600" dirty="0"/>
            <a:t> para reducer costs o </a:t>
          </a:r>
          <a:r>
            <a:rPr lang="en-US" sz="1600" dirty="0" err="1"/>
            <a:t>mejorar</a:t>
          </a:r>
          <a:r>
            <a:rPr lang="en-US" sz="1600" dirty="0"/>
            <a:t> </a:t>
          </a:r>
          <a:r>
            <a:rPr lang="en-US" sz="1600" dirty="0" err="1"/>
            <a:t>beneficios</a:t>
          </a:r>
          <a:r>
            <a:rPr lang="en-US" sz="1600" dirty="0"/>
            <a:t>.</a:t>
          </a:r>
        </a:p>
      </dgm:t>
    </dgm:pt>
    <dgm:pt modelId="{19A53603-6062-DF41-832E-65B021D63F5E}" type="parTrans" cxnId="{C6F87114-39EB-364D-AD6D-DA49CFBA7610}">
      <dgm:prSet/>
      <dgm:spPr/>
      <dgm:t>
        <a:bodyPr/>
        <a:lstStyle/>
        <a:p>
          <a:endParaRPr lang="en-US"/>
        </a:p>
      </dgm:t>
    </dgm:pt>
    <dgm:pt modelId="{BE388F2D-8423-8846-8BBD-E116AAA8E4EF}" type="sibTrans" cxnId="{C6F87114-39EB-364D-AD6D-DA49CFBA7610}">
      <dgm:prSet/>
      <dgm:spPr/>
      <dgm:t>
        <a:bodyPr/>
        <a:lstStyle/>
        <a:p>
          <a:endParaRPr lang="en-US"/>
        </a:p>
      </dgm:t>
    </dgm:pt>
    <dgm:pt modelId="{D20C7919-FA47-594B-A716-54899822C29C}">
      <dgm:prSet custT="1"/>
      <dgm:spPr/>
      <dgm:t>
        <a:bodyPr/>
        <a:lstStyle/>
        <a:p>
          <a:pPr algn="ctr"/>
          <a:r>
            <a:rPr lang="en-US" sz="1600" dirty="0"/>
            <a:t>¿</a:t>
          </a:r>
          <a:r>
            <a:rPr lang="en-US" sz="1600" dirty="0" err="1"/>
            <a:t>Cuanto</a:t>
          </a:r>
          <a:r>
            <a:rPr lang="en-US" sz="1600" dirty="0"/>
            <a:t> </a:t>
          </a:r>
          <a:r>
            <a:rPr lang="en-US" sz="1600" dirty="0" err="1"/>
            <a:t>compró</a:t>
          </a:r>
          <a:r>
            <a:rPr lang="en-US" sz="1600" dirty="0"/>
            <a:t> el </a:t>
          </a:r>
          <a:r>
            <a:rPr lang="en-US" sz="1600" dirty="0" err="1"/>
            <a:t>cliente</a:t>
          </a:r>
          <a:r>
            <a:rPr lang="en-US" sz="1600" dirty="0"/>
            <a:t>?</a:t>
          </a:r>
          <a:endParaRPr lang="es-ES" sz="1600" dirty="0"/>
        </a:p>
      </dgm:t>
    </dgm:pt>
    <dgm:pt modelId="{E9605A3E-7998-7440-AE69-9FD6617D96C6}" type="parTrans" cxnId="{994C8C6E-31DE-9643-B225-A7C9DD0BE146}">
      <dgm:prSet/>
      <dgm:spPr/>
      <dgm:t>
        <a:bodyPr/>
        <a:lstStyle/>
        <a:p>
          <a:endParaRPr lang="es-ES"/>
        </a:p>
      </dgm:t>
    </dgm:pt>
    <dgm:pt modelId="{FD05D17C-05FF-314B-9243-6625F51BD7FC}" type="sibTrans" cxnId="{994C8C6E-31DE-9643-B225-A7C9DD0BE146}">
      <dgm:prSet/>
      <dgm:spPr/>
      <dgm:t>
        <a:bodyPr/>
        <a:lstStyle/>
        <a:p>
          <a:endParaRPr lang="es-ES"/>
        </a:p>
      </dgm:t>
    </dgm:pt>
    <dgm:pt modelId="{6100F11E-BF1A-344F-AA4A-3B9EFD25DF23}">
      <dgm:prSet custT="1"/>
      <dgm:spPr/>
      <dgm:t>
        <a:bodyPr/>
        <a:lstStyle/>
        <a:p>
          <a:pPr algn="ctr"/>
          <a:r>
            <a:rPr lang="en-US" sz="1600" dirty="0"/>
            <a:t>¿</a:t>
          </a:r>
          <a:r>
            <a:rPr lang="en-US" sz="1600" dirty="0" err="1"/>
            <a:t>Qué</a:t>
          </a:r>
          <a:r>
            <a:rPr lang="en-US" sz="1600" dirty="0"/>
            <a:t> </a:t>
          </a:r>
          <a:r>
            <a:rPr lang="en-US" sz="1600" dirty="0" err="1"/>
            <a:t>compraron</a:t>
          </a:r>
          <a:r>
            <a:rPr lang="en-US" sz="1600" dirty="0"/>
            <a:t> los </a:t>
          </a:r>
          <a:r>
            <a:rPr lang="en-US" sz="1600" dirty="0" err="1"/>
            <a:t>clientes</a:t>
          </a:r>
          <a:r>
            <a:rPr lang="en-US" sz="1600" dirty="0"/>
            <a:t>? </a:t>
          </a:r>
          <a:endParaRPr lang="es-ES" sz="1600" dirty="0"/>
        </a:p>
      </dgm:t>
    </dgm:pt>
    <dgm:pt modelId="{4689A470-2011-B144-BC2D-12A04DA8BED2}" type="parTrans" cxnId="{F4DBDE29-6886-D546-B376-DF5CC31FE667}">
      <dgm:prSet/>
      <dgm:spPr/>
    </dgm:pt>
    <dgm:pt modelId="{202E5BC2-D689-014B-838C-A59A6263273B}" type="sibTrans" cxnId="{F4DBDE29-6886-D546-B376-DF5CC31FE667}">
      <dgm:prSet/>
      <dgm:spPr/>
    </dgm:pt>
    <dgm:pt modelId="{BFF6C610-50D1-AB47-80F7-715D1C5832AF}" type="pres">
      <dgm:prSet presAssocID="{3755A795-5E62-D34E-80AA-E0B42EB1ED0E}" presName="Name0" presStyleCnt="0">
        <dgm:presLayoutVars>
          <dgm:dir/>
          <dgm:animLvl val="lvl"/>
          <dgm:resizeHandles val="exact"/>
        </dgm:presLayoutVars>
      </dgm:prSet>
      <dgm:spPr/>
    </dgm:pt>
    <dgm:pt modelId="{35746D88-F996-B84D-A6F5-55BC415D0425}" type="pres">
      <dgm:prSet presAssocID="{48FC283F-B52C-C048-99BC-9B064C933606}" presName="composite" presStyleCnt="0"/>
      <dgm:spPr/>
    </dgm:pt>
    <dgm:pt modelId="{92EB0F74-5882-CD43-A5B0-F8A133FC129B}" type="pres">
      <dgm:prSet presAssocID="{48FC283F-B52C-C048-99BC-9B064C9336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A82FB2F-4757-FE43-A0BC-DD81689E0AC1}" type="pres">
      <dgm:prSet presAssocID="{48FC283F-B52C-C048-99BC-9B064C933606}" presName="desTx" presStyleLbl="alignAccFollowNode1" presStyleIdx="0" presStyleCnt="3">
        <dgm:presLayoutVars>
          <dgm:bulletEnabled val="1"/>
        </dgm:presLayoutVars>
      </dgm:prSet>
      <dgm:spPr/>
    </dgm:pt>
    <dgm:pt modelId="{D013A779-EFF1-7145-83E0-A9A30144A23C}" type="pres">
      <dgm:prSet presAssocID="{5AE2D736-30FA-B248-9B7D-9BC1F215A07E}" presName="space" presStyleCnt="0"/>
      <dgm:spPr/>
    </dgm:pt>
    <dgm:pt modelId="{C2F782E0-76DC-6841-96DD-3095BFAD86A3}" type="pres">
      <dgm:prSet presAssocID="{013746AB-C0F7-DD47-AE43-2E86E819942D}" presName="composite" presStyleCnt="0"/>
      <dgm:spPr/>
    </dgm:pt>
    <dgm:pt modelId="{EEC0B1F8-D82D-E841-86A2-B57FDE8DBD74}" type="pres">
      <dgm:prSet presAssocID="{013746AB-C0F7-DD47-AE43-2E86E819942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E916AD-62C2-2741-9C70-4FD2BD6B8C19}" type="pres">
      <dgm:prSet presAssocID="{013746AB-C0F7-DD47-AE43-2E86E819942D}" presName="desTx" presStyleLbl="alignAccFollowNode1" presStyleIdx="1" presStyleCnt="3">
        <dgm:presLayoutVars>
          <dgm:bulletEnabled val="1"/>
        </dgm:presLayoutVars>
      </dgm:prSet>
      <dgm:spPr/>
    </dgm:pt>
    <dgm:pt modelId="{FFC37F89-F7CB-B94A-9073-5C263B88B85A}" type="pres">
      <dgm:prSet presAssocID="{C1BCBE61-9A35-D948-BA5E-8E9E31471861}" presName="space" presStyleCnt="0"/>
      <dgm:spPr/>
    </dgm:pt>
    <dgm:pt modelId="{84AD6280-DBB4-6F45-9F2C-80F590932FD5}" type="pres">
      <dgm:prSet presAssocID="{33FFFA4D-AFDB-4248-BDD0-53806E958832}" presName="composite" presStyleCnt="0"/>
      <dgm:spPr/>
    </dgm:pt>
    <dgm:pt modelId="{0A66D25F-D496-094A-B686-12B2A2B6382E}" type="pres">
      <dgm:prSet presAssocID="{33FFFA4D-AFDB-4248-BDD0-53806E95883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7496FB8-B209-F344-A308-39B49B00B286}" type="pres">
      <dgm:prSet presAssocID="{33FFFA4D-AFDB-4248-BDD0-53806E958832}" presName="desTx" presStyleLbl="alignAccFollowNode1" presStyleIdx="2" presStyleCnt="3" custScaleY="100000">
        <dgm:presLayoutVars>
          <dgm:bulletEnabled val="1"/>
        </dgm:presLayoutVars>
      </dgm:prSet>
      <dgm:spPr/>
    </dgm:pt>
  </dgm:ptLst>
  <dgm:cxnLst>
    <dgm:cxn modelId="{C6F87114-39EB-364D-AD6D-DA49CFBA7610}" srcId="{33FFFA4D-AFDB-4248-BDD0-53806E958832}" destId="{125203EF-E27D-B14C-AA98-F65CC8B83D6D}" srcOrd="0" destOrd="0" parTransId="{19A53603-6062-DF41-832E-65B021D63F5E}" sibTransId="{BE388F2D-8423-8846-8BBD-E116AAA8E4EF}"/>
    <dgm:cxn modelId="{AD846929-86EA-0E4A-BA46-2D939255D608}" srcId="{013746AB-C0F7-DD47-AE43-2E86E819942D}" destId="{686A66CC-1357-A346-8CBE-F2ED91615215}" srcOrd="0" destOrd="0" parTransId="{0097C102-4456-D24B-B93F-C862DF765A7F}" sibTransId="{168EAC50-E2B0-3C47-97ED-B909DD53D070}"/>
    <dgm:cxn modelId="{F4DBDE29-6886-D546-B376-DF5CC31FE667}" srcId="{48FC283F-B52C-C048-99BC-9B064C933606}" destId="{6100F11E-BF1A-344F-AA4A-3B9EFD25DF23}" srcOrd="1" destOrd="0" parTransId="{4689A470-2011-B144-BC2D-12A04DA8BED2}" sibTransId="{202E5BC2-D689-014B-838C-A59A6263273B}"/>
    <dgm:cxn modelId="{D06A0841-D06B-5348-B73F-7BEAD9E9E5DD}" type="presOf" srcId="{3755A795-5E62-D34E-80AA-E0B42EB1ED0E}" destId="{BFF6C610-50D1-AB47-80F7-715D1C5832AF}" srcOrd="0" destOrd="0" presId="urn:microsoft.com/office/officeart/2005/8/layout/hList1"/>
    <dgm:cxn modelId="{ACB53759-92D7-A04A-9DEB-8383BDDEF9CB}" type="presOf" srcId="{48FC283F-B52C-C048-99BC-9B064C933606}" destId="{92EB0F74-5882-CD43-A5B0-F8A133FC129B}" srcOrd="0" destOrd="0" presId="urn:microsoft.com/office/officeart/2005/8/layout/hList1"/>
    <dgm:cxn modelId="{A32FA263-778B-6B4A-B59B-A29FF6ADAF6A}" type="presOf" srcId="{D20C7919-FA47-594B-A716-54899822C29C}" destId="{8A82FB2F-4757-FE43-A0BC-DD81689E0AC1}" srcOrd="0" destOrd="0" presId="urn:microsoft.com/office/officeart/2005/8/layout/hList1"/>
    <dgm:cxn modelId="{9B10D265-A24A-FB4B-9727-7ADF7B0CE03B}" type="presOf" srcId="{686A66CC-1357-A346-8CBE-F2ED91615215}" destId="{33E916AD-62C2-2741-9C70-4FD2BD6B8C19}" srcOrd="0" destOrd="0" presId="urn:microsoft.com/office/officeart/2005/8/layout/hList1"/>
    <dgm:cxn modelId="{994C8C6E-31DE-9643-B225-A7C9DD0BE146}" srcId="{48FC283F-B52C-C048-99BC-9B064C933606}" destId="{D20C7919-FA47-594B-A716-54899822C29C}" srcOrd="0" destOrd="0" parTransId="{E9605A3E-7998-7440-AE69-9FD6617D96C6}" sibTransId="{FD05D17C-05FF-314B-9243-6625F51BD7FC}"/>
    <dgm:cxn modelId="{EF02F870-5F27-2042-9071-C11C8A885278}" type="presOf" srcId="{125203EF-E27D-B14C-AA98-F65CC8B83D6D}" destId="{C7496FB8-B209-F344-A308-39B49B00B286}" srcOrd="0" destOrd="0" presId="urn:microsoft.com/office/officeart/2005/8/layout/hList1"/>
    <dgm:cxn modelId="{285BA981-1577-EB4C-A059-279603901BC0}" type="presOf" srcId="{013746AB-C0F7-DD47-AE43-2E86E819942D}" destId="{EEC0B1F8-D82D-E841-86A2-B57FDE8DBD74}" srcOrd="0" destOrd="0" presId="urn:microsoft.com/office/officeart/2005/8/layout/hList1"/>
    <dgm:cxn modelId="{4E68A996-2777-9D4F-8EA0-4389CAB42E6C}" type="presOf" srcId="{6100F11E-BF1A-344F-AA4A-3B9EFD25DF23}" destId="{8A82FB2F-4757-FE43-A0BC-DD81689E0AC1}" srcOrd="0" destOrd="1" presId="urn:microsoft.com/office/officeart/2005/8/layout/hList1"/>
    <dgm:cxn modelId="{13E86CA6-06FD-E744-A541-3629A5ABB2F9}" srcId="{3755A795-5E62-D34E-80AA-E0B42EB1ED0E}" destId="{48FC283F-B52C-C048-99BC-9B064C933606}" srcOrd="0" destOrd="0" parTransId="{969F9247-9D66-1742-815E-1FE7E0F8873F}" sibTransId="{5AE2D736-30FA-B248-9B7D-9BC1F215A07E}"/>
    <dgm:cxn modelId="{BB9A25EE-230F-0F4C-9DCE-41D3EFE108EE}" srcId="{3755A795-5E62-D34E-80AA-E0B42EB1ED0E}" destId="{33FFFA4D-AFDB-4248-BDD0-53806E958832}" srcOrd="2" destOrd="0" parTransId="{5C349851-22F3-4641-93B9-627E66EF20F9}" sibTransId="{5827235E-BA68-8545-902A-013733C8B1A7}"/>
    <dgm:cxn modelId="{A3CA98F6-DB8B-F741-A226-A555049AC3B0}" type="presOf" srcId="{33FFFA4D-AFDB-4248-BDD0-53806E958832}" destId="{0A66D25F-D496-094A-B686-12B2A2B6382E}" srcOrd="0" destOrd="0" presId="urn:microsoft.com/office/officeart/2005/8/layout/hList1"/>
    <dgm:cxn modelId="{EACC5FFD-519D-A443-9C4A-238890FB3AEE}" srcId="{3755A795-5E62-D34E-80AA-E0B42EB1ED0E}" destId="{013746AB-C0F7-DD47-AE43-2E86E819942D}" srcOrd="1" destOrd="0" parTransId="{5DA621D7-608E-D346-B3F0-1567899348A8}" sibTransId="{C1BCBE61-9A35-D948-BA5E-8E9E31471861}"/>
    <dgm:cxn modelId="{8CEB286E-6D7A-0A4F-AA93-CE0E8586AACE}" type="presParOf" srcId="{BFF6C610-50D1-AB47-80F7-715D1C5832AF}" destId="{35746D88-F996-B84D-A6F5-55BC415D0425}" srcOrd="0" destOrd="0" presId="urn:microsoft.com/office/officeart/2005/8/layout/hList1"/>
    <dgm:cxn modelId="{45F0D354-782F-0545-AD30-49D5A0867FEB}" type="presParOf" srcId="{35746D88-F996-B84D-A6F5-55BC415D0425}" destId="{92EB0F74-5882-CD43-A5B0-F8A133FC129B}" srcOrd="0" destOrd="0" presId="urn:microsoft.com/office/officeart/2005/8/layout/hList1"/>
    <dgm:cxn modelId="{4C4BA051-E639-3D43-9F4B-096D6FE33901}" type="presParOf" srcId="{35746D88-F996-B84D-A6F5-55BC415D0425}" destId="{8A82FB2F-4757-FE43-A0BC-DD81689E0AC1}" srcOrd="1" destOrd="0" presId="urn:microsoft.com/office/officeart/2005/8/layout/hList1"/>
    <dgm:cxn modelId="{9CB0407E-719F-BA41-8365-5BFE84D2776F}" type="presParOf" srcId="{BFF6C610-50D1-AB47-80F7-715D1C5832AF}" destId="{D013A779-EFF1-7145-83E0-A9A30144A23C}" srcOrd="1" destOrd="0" presId="urn:microsoft.com/office/officeart/2005/8/layout/hList1"/>
    <dgm:cxn modelId="{AF3F1D04-9145-B544-80E2-D02D9DE5993F}" type="presParOf" srcId="{BFF6C610-50D1-AB47-80F7-715D1C5832AF}" destId="{C2F782E0-76DC-6841-96DD-3095BFAD86A3}" srcOrd="2" destOrd="0" presId="urn:microsoft.com/office/officeart/2005/8/layout/hList1"/>
    <dgm:cxn modelId="{643FCFD2-D606-D940-989C-3B9687410329}" type="presParOf" srcId="{C2F782E0-76DC-6841-96DD-3095BFAD86A3}" destId="{EEC0B1F8-D82D-E841-86A2-B57FDE8DBD74}" srcOrd="0" destOrd="0" presId="urn:microsoft.com/office/officeart/2005/8/layout/hList1"/>
    <dgm:cxn modelId="{C659CF74-CECC-6F46-A9F4-9F438DDD6B2A}" type="presParOf" srcId="{C2F782E0-76DC-6841-96DD-3095BFAD86A3}" destId="{33E916AD-62C2-2741-9C70-4FD2BD6B8C19}" srcOrd="1" destOrd="0" presId="urn:microsoft.com/office/officeart/2005/8/layout/hList1"/>
    <dgm:cxn modelId="{D30AD4D5-DA46-F245-AB00-58181D964A3F}" type="presParOf" srcId="{BFF6C610-50D1-AB47-80F7-715D1C5832AF}" destId="{FFC37F89-F7CB-B94A-9073-5C263B88B85A}" srcOrd="3" destOrd="0" presId="urn:microsoft.com/office/officeart/2005/8/layout/hList1"/>
    <dgm:cxn modelId="{8A1A0A1F-6FAA-6041-948C-70448B8264EE}" type="presParOf" srcId="{BFF6C610-50D1-AB47-80F7-715D1C5832AF}" destId="{84AD6280-DBB4-6F45-9F2C-80F590932FD5}" srcOrd="4" destOrd="0" presId="urn:microsoft.com/office/officeart/2005/8/layout/hList1"/>
    <dgm:cxn modelId="{1E1AFA24-E897-6A43-B2F2-1FB85914C5EE}" type="presParOf" srcId="{84AD6280-DBB4-6F45-9F2C-80F590932FD5}" destId="{0A66D25F-D496-094A-B686-12B2A2B6382E}" srcOrd="0" destOrd="0" presId="urn:microsoft.com/office/officeart/2005/8/layout/hList1"/>
    <dgm:cxn modelId="{A30D713B-8A97-EE4B-BECC-C5E656A5008D}" type="presParOf" srcId="{84AD6280-DBB4-6F45-9F2C-80F590932FD5}" destId="{C7496FB8-B209-F344-A308-39B49B00B28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C9083-B4EE-2B45-BBF0-20BA9F8514D1}">
      <dsp:nvSpPr>
        <dsp:cNvPr id="0" name=""/>
        <dsp:cNvSpPr/>
      </dsp:nvSpPr>
      <dsp:spPr>
        <a:xfrm>
          <a:off x="3075940" y="1783721"/>
          <a:ext cx="1856707" cy="1274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116"/>
              </a:lnTo>
              <a:lnTo>
                <a:pt x="1856707" y="637116"/>
              </a:lnTo>
              <a:lnTo>
                <a:pt x="1856707" y="12742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9041F-6F8B-6641-BE19-1C05E01BCF23}">
      <dsp:nvSpPr>
        <dsp:cNvPr id="0" name=""/>
        <dsp:cNvSpPr/>
      </dsp:nvSpPr>
      <dsp:spPr>
        <a:xfrm>
          <a:off x="1219687" y="1783721"/>
          <a:ext cx="1856252" cy="1274232"/>
        </a:xfrm>
        <a:custGeom>
          <a:avLst/>
          <a:gdLst/>
          <a:ahLst/>
          <a:cxnLst/>
          <a:rect l="0" t="0" r="0" b="0"/>
          <a:pathLst>
            <a:path>
              <a:moveTo>
                <a:pt x="1856252" y="0"/>
              </a:moveTo>
              <a:lnTo>
                <a:pt x="1856252" y="637116"/>
              </a:lnTo>
              <a:lnTo>
                <a:pt x="0" y="637116"/>
              </a:lnTo>
              <a:lnTo>
                <a:pt x="0" y="12742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71CEC-432E-EB47-85C4-C8ED1068067E}">
      <dsp:nvSpPr>
        <dsp:cNvPr id="0" name=""/>
        <dsp:cNvSpPr/>
      </dsp:nvSpPr>
      <dsp:spPr>
        <a:xfrm>
          <a:off x="1648375" y="745585"/>
          <a:ext cx="2855129" cy="10381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Analytics</a:t>
          </a:r>
          <a:endParaRPr lang="es-ES" sz="2000" kern="1200" dirty="0"/>
        </a:p>
      </dsp:txBody>
      <dsp:txXfrm>
        <a:off x="1648375" y="745585"/>
        <a:ext cx="2855129" cy="1038135"/>
      </dsp:txXfrm>
    </dsp:sp>
    <dsp:sp modelId="{4A88263C-1424-3D42-8FE3-790898A22B4E}">
      <dsp:nvSpPr>
        <dsp:cNvPr id="0" name=""/>
        <dsp:cNvSpPr/>
      </dsp:nvSpPr>
      <dsp:spPr>
        <a:xfrm>
          <a:off x="95" y="3057953"/>
          <a:ext cx="2439183" cy="734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Industria</a:t>
          </a:r>
        </a:p>
      </dsp:txBody>
      <dsp:txXfrm>
        <a:off x="95" y="3057953"/>
        <a:ext cx="2439183" cy="734594"/>
      </dsp:txXfrm>
    </dsp:sp>
    <dsp:sp modelId="{A117DA31-95A3-5C49-BDAD-7850C837F765}">
      <dsp:nvSpPr>
        <dsp:cNvPr id="0" name=""/>
        <dsp:cNvSpPr/>
      </dsp:nvSpPr>
      <dsp:spPr>
        <a:xfrm>
          <a:off x="3713511" y="3057953"/>
          <a:ext cx="2438273" cy="7317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Tecnológica</a:t>
          </a:r>
        </a:p>
      </dsp:txBody>
      <dsp:txXfrm>
        <a:off x="3713511" y="3057953"/>
        <a:ext cx="2438273" cy="731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0F74-5882-CD43-A5B0-F8A133FC129B}">
      <dsp:nvSpPr>
        <dsp:cNvPr id="0" name=""/>
        <dsp:cNvSpPr/>
      </dsp:nvSpPr>
      <dsp:spPr>
        <a:xfrm>
          <a:off x="2434" y="1377"/>
          <a:ext cx="2373463" cy="9493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Descriptiva</a:t>
          </a:r>
          <a:endParaRPr lang="en-US" sz="2400" kern="1200" dirty="0"/>
        </a:p>
      </dsp:txBody>
      <dsp:txXfrm>
        <a:off x="2434" y="1377"/>
        <a:ext cx="2373463" cy="949385"/>
      </dsp:txXfrm>
    </dsp:sp>
    <dsp:sp modelId="{8A82FB2F-4757-FE43-A0BC-DD81689E0AC1}">
      <dsp:nvSpPr>
        <dsp:cNvPr id="0" name=""/>
        <dsp:cNvSpPr/>
      </dsp:nvSpPr>
      <dsp:spPr>
        <a:xfrm>
          <a:off x="2434" y="950763"/>
          <a:ext cx="2373463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¿</a:t>
          </a:r>
          <a:r>
            <a:rPr lang="en-US" sz="1600" kern="1200" dirty="0" err="1"/>
            <a:t>Cuanto</a:t>
          </a:r>
          <a:r>
            <a:rPr lang="en-US" sz="1600" kern="1200" dirty="0"/>
            <a:t> </a:t>
          </a:r>
          <a:r>
            <a:rPr lang="en-US" sz="1600" kern="1200" dirty="0" err="1"/>
            <a:t>compró</a:t>
          </a:r>
          <a:r>
            <a:rPr lang="en-US" sz="1600" kern="1200" dirty="0"/>
            <a:t> el </a:t>
          </a:r>
          <a:r>
            <a:rPr lang="en-US" sz="1600" kern="1200" dirty="0" err="1"/>
            <a:t>cliente</a:t>
          </a:r>
          <a:r>
            <a:rPr lang="en-US" sz="1600" kern="1200" dirty="0"/>
            <a:t>?</a:t>
          </a:r>
          <a:endParaRPr lang="es-ES" sz="1600" kern="1200" dirty="0"/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¿</a:t>
          </a:r>
          <a:r>
            <a:rPr lang="en-US" sz="1600" kern="1200" dirty="0" err="1"/>
            <a:t>Qué</a:t>
          </a:r>
          <a:r>
            <a:rPr lang="en-US" sz="1600" kern="1200" dirty="0"/>
            <a:t> </a:t>
          </a:r>
          <a:r>
            <a:rPr lang="en-US" sz="1600" kern="1200" dirty="0" err="1"/>
            <a:t>compraron</a:t>
          </a:r>
          <a:r>
            <a:rPr lang="en-US" sz="1600" kern="1200" dirty="0"/>
            <a:t> los </a:t>
          </a:r>
          <a:r>
            <a:rPr lang="en-US" sz="1600" kern="1200" dirty="0" err="1"/>
            <a:t>clientes</a:t>
          </a:r>
          <a:r>
            <a:rPr lang="en-US" sz="1600" kern="1200" dirty="0"/>
            <a:t>? </a:t>
          </a:r>
          <a:endParaRPr lang="es-ES" sz="1600" kern="1200" dirty="0"/>
        </a:p>
      </dsp:txBody>
      <dsp:txXfrm>
        <a:off x="2434" y="950763"/>
        <a:ext cx="2373463" cy="2415599"/>
      </dsp:txXfrm>
    </dsp:sp>
    <dsp:sp modelId="{EEC0B1F8-D82D-E841-86A2-B57FDE8DBD74}">
      <dsp:nvSpPr>
        <dsp:cNvPr id="0" name=""/>
        <dsp:cNvSpPr/>
      </dsp:nvSpPr>
      <dsp:spPr>
        <a:xfrm>
          <a:off x="2708183" y="1377"/>
          <a:ext cx="2373463" cy="9493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Predictiva</a:t>
          </a:r>
          <a:endParaRPr lang="en-US" sz="2000" kern="1200" dirty="0"/>
        </a:p>
      </dsp:txBody>
      <dsp:txXfrm>
        <a:off x="2708183" y="1377"/>
        <a:ext cx="2373463" cy="949385"/>
      </dsp:txXfrm>
    </dsp:sp>
    <dsp:sp modelId="{33E916AD-62C2-2741-9C70-4FD2BD6B8C19}">
      <dsp:nvSpPr>
        <dsp:cNvPr id="0" name=""/>
        <dsp:cNvSpPr/>
      </dsp:nvSpPr>
      <dsp:spPr>
        <a:xfrm>
          <a:off x="2708183" y="950763"/>
          <a:ext cx="2373463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 err="1"/>
            <a:t>Usar</a:t>
          </a:r>
          <a:r>
            <a:rPr lang="en-US" sz="1600" kern="1200" dirty="0"/>
            <a:t> la </a:t>
          </a:r>
          <a:r>
            <a:rPr lang="en-US" sz="1600" kern="1200" dirty="0" err="1"/>
            <a:t>regresión</a:t>
          </a:r>
          <a:r>
            <a:rPr lang="en-US" sz="1600" kern="1200" dirty="0"/>
            <a:t> para </a:t>
          </a:r>
          <a:r>
            <a:rPr lang="en-US" sz="1600" kern="1200" dirty="0" err="1"/>
            <a:t>conocer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cuanto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gastará</a:t>
          </a:r>
          <a:r>
            <a:rPr lang="en-US" sz="1600" kern="1200" baseline="0" dirty="0"/>
            <a:t> un </a:t>
          </a:r>
          <a:r>
            <a:rPr lang="en-US" sz="1600" kern="1200" baseline="0" dirty="0" err="1"/>
            <a:t>cliente</a:t>
          </a:r>
          <a:r>
            <a:rPr lang="en-US" sz="1600" kern="1200" baseline="0" dirty="0"/>
            <a:t> y </a:t>
          </a:r>
          <a:r>
            <a:rPr lang="en-US" sz="1600" kern="1200" baseline="0" dirty="0" err="1"/>
            <a:t>que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comprará</a:t>
          </a:r>
          <a:r>
            <a:rPr lang="en-US" sz="1600" kern="1200" baseline="0" dirty="0"/>
            <a:t> en </a:t>
          </a:r>
          <a:r>
            <a:rPr lang="en-US" sz="1600" kern="1200" baseline="0" dirty="0" err="1"/>
            <a:t>su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siguiente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compra</a:t>
          </a:r>
          <a:r>
            <a:rPr lang="en-US" sz="1600" kern="1200" baseline="0" dirty="0"/>
            <a:t>.</a:t>
          </a:r>
          <a:endParaRPr lang="en-US" sz="1600" kern="1200" dirty="0"/>
        </a:p>
      </dsp:txBody>
      <dsp:txXfrm>
        <a:off x="2708183" y="950763"/>
        <a:ext cx="2373463" cy="2415599"/>
      </dsp:txXfrm>
    </dsp:sp>
    <dsp:sp modelId="{0A66D25F-D496-094A-B686-12B2A2B6382E}">
      <dsp:nvSpPr>
        <dsp:cNvPr id="0" name=""/>
        <dsp:cNvSpPr/>
      </dsp:nvSpPr>
      <dsp:spPr>
        <a:xfrm>
          <a:off x="5413931" y="1377"/>
          <a:ext cx="2373463" cy="9493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Prescriptiva</a:t>
          </a:r>
          <a:endParaRPr lang="en-US" sz="2000" kern="1200" dirty="0"/>
        </a:p>
      </dsp:txBody>
      <dsp:txXfrm>
        <a:off x="5413931" y="1377"/>
        <a:ext cx="2373463" cy="949385"/>
      </dsp:txXfrm>
    </dsp:sp>
    <dsp:sp modelId="{C7496FB8-B209-F344-A308-39B49B00B286}">
      <dsp:nvSpPr>
        <dsp:cNvPr id="0" name=""/>
        <dsp:cNvSpPr/>
      </dsp:nvSpPr>
      <dsp:spPr>
        <a:xfrm>
          <a:off x="5413931" y="950763"/>
          <a:ext cx="2373463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Mediante la </a:t>
          </a:r>
          <a:r>
            <a:rPr lang="en-US" sz="1600" kern="1200" dirty="0" err="1"/>
            <a:t>prescripción</a:t>
          </a:r>
          <a:r>
            <a:rPr lang="en-US" sz="1600" kern="1200" dirty="0"/>
            <a:t>, el Sistema de </a:t>
          </a:r>
          <a:r>
            <a:rPr lang="en-US" sz="1600" kern="1200" dirty="0" err="1"/>
            <a:t>análisis</a:t>
          </a:r>
          <a:r>
            <a:rPr lang="en-US" sz="1600" kern="1200" dirty="0"/>
            <a:t> </a:t>
          </a:r>
          <a:r>
            <a:rPr lang="en-US" sz="1600" kern="1200" dirty="0" err="1"/>
            <a:t>realiza</a:t>
          </a:r>
          <a:r>
            <a:rPr lang="en-US" sz="1600" kern="1200" dirty="0"/>
            <a:t> </a:t>
          </a:r>
          <a:r>
            <a:rPr lang="en-US" sz="1600" kern="1200" dirty="0" err="1"/>
            <a:t>recomendaciones</a:t>
          </a:r>
          <a:r>
            <a:rPr lang="en-US" sz="1600" kern="1200" dirty="0"/>
            <a:t> </a:t>
          </a:r>
          <a:r>
            <a:rPr lang="en-US" sz="1600" kern="1200" dirty="0" err="1"/>
            <a:t>sobre</a:t>
          </a:r>
          <a:r>
            <a:rPr lang="en-US" sz="1600" kern="1200" dirty="0"/>
            <a:t> las </a:t>
          </a:r>
          <a:r>
            <a:rPr lang="en-US" sz="1600" kern="1200" dirty="0" err="1"/>
            <a:t>acciones</a:t>
          </a:r>
          <a:r>
            <a:rPr lang="en-US" sz="1600" kern="1200" dirty="0"/>
            <a:t> que se </a:t>
          </a:r>
          <a:r>
            <a:rPr lang="en-US" sz="1600" kern="1200" dirty="0" err="1"/>
            <a:t>han</a:t>
          </a:r>
          <a:r>
            <a:rPr lang="en-US" sz="1600" kern="1200" dirty="0"/>
            <a:t> de </a:t>
          </a:r>
          <a:r>
            <a:rPr lang="en-US" sz="1600" kern="1200" dirty="0" err="1"/>
            <a:t>seguir</a:t>
          </a:r>
          <a:r>
            <a:rPr lang="en-US" sz="1600" kern="1200" dirty="0"/>
            <a:t> para reducer costs o </a:t>
          </a:r>
          <a:r>
            <a:rPr lang="en-US" sz="1600" kern="1200" dirty="0" err="1"/>
            <a:t>mejorar</a:t>
          </a:r>
          <a:r>
            <a:rPr lang="en-US" sz="1600" kern="1200" dirty="0"/>
            <a:t> </a:t>
          </a:r>
          <a:r>
            <a:rPr lang="en-US" sz="1600" kern="1200" dirty="0" err="1"/>
            <a:t>beneficios</a:t>
          </a:r>
          <a:r>
            <a:rPr lang="en-US" sz="1600" kern="1200" dirty="0"/>
            <a:t>.</a:t>
          </a:r>
        </a:p>
      </dsp:txBody>
      <dsp:txXfrm>
        <a:off x="5413931" y="950763"/>
        <a:ext cx="2373463" cy="2415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D2B1C-DD83-5443-B52C-C36DB3B553C8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0D7F-9029-9840-A131-7D653EA0AF0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60D7F-9029-9840-A131-7D653EA0AF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60D7F-9029-9840-A131-7D653EA0AF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60D7F-9029-9840-A131-7D653EA0AF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7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579" y="1567541"/>
            <a:ext cx="8345561" cy="2114728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580" y="3871278"/>
            <a:ext cx="8345560" cy="739707"/>
          </a:xfrm>
        </p:spPr>
        <p:txBody>
          <a:bodyPr anchor="ctr">
            <a:normAutofit/>
          </a:bodyPr>
          <a:lstStyle>
            <a:lvl1pPr marL="457200" indent="-457200" algn="l">
              <a:buFont typeface="Arial" panose="020B0604020202020204" pitchFamily="34" charset="0"/>
              <a:buChar char="•"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24384" y="4540836"/>
            <a:ext cx="6473952" cy="2299911"/>
            <a:chOff x="-21386" y="5117326"/>
            <a:chExt cx="3204527" cy="1218818"/>
          </a:xfrm>
        </p:grpSpPr>
        <p:cxnSp>
          <p:nvCxnSpPr>
            <p:cNvPr id="27" name="Conector recto 26"/>
            <p:cNvCxnSpPr/>
            <p:nvPr/>
          </p:nvCxnSpPr>
          <p:spPr>
            <a:xfrm flipV="1">
              <a:off x="-21386" y="5763490"/>
              <a:ext cx="720436" cy="57265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665018" y="5566956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907735" y="5705764"/>
              <a:ext cx="350982" cy="11545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1243157" y="5718331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31" name="Conector recto 30"/>
            <p:cNvCxnSpPr/>
            <p:nvPr/>
          </p:nvCxnSpPr>
          <p:spPr>
            <a:xfrm flipV="1">
              <a:off x="1411983" y="5347855"/>
              <a:ext cx="182156" cy="37047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/>
            <p:cNvSpPr/>
            <p:nvPr/>
          </p:nvSpPr>
          <p:spPr>
            <a:xfrm>
              <a:off x="1530769" y="5117326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sp>
          <p:nvSpPr>
            <p:cNvPr id="33" name="Elipse 32"/>
            <p:cNvSpPr/>
            <p:nvPr/>
          </p:nvSpPr>
          <p:spPr>
            <a:xfrm>
              <a:off x="2098387" y="5330783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sp>
          <p:nvSpPr>
            <p:cNvPr id="34" name="Elipse 33"/>
            <p:cNvSpPr/>
            <p:nvPr/>
          </p:nvSpPr>
          <p:spPr>
            <a:xfrm>
              <a:off x="2457450" y="5996319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35" name="Conector recto 34"/>
            <p:cNvCxnSpPr/>
            <p:nvPr/>
          </p:nvCxnSpPr>
          <p:spPr>
            <a:xfrm flipV="1">
              <a:off x="2674926" y="5953212"/>
              <a:ext cx="267278" cy="11250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/>
            <p:nvPr/>
          </p:nvCxnSpPr>
          <p:spPr>
            <a:xfrm>
              <a:off x="2283954" y="5564647"/>
              <a:ext cx="236996" cy="44052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1767583" y="5289484"/>
              <a:ext cx="350982" cy="115454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/>
            <p:cNvSpPr/>
            <p:nvPr/>
          </p:nvSpPr>
          <p:spPr>
            <a:xfrm>
              <a:off x="2940424" y="5787222"/>
              <a:ext cx="242717" cy="242717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</p:grpSp>
      <p:sp>
        <p:nvSpPr>
          <p:cNvPr id="39" name="Rectángulo 38"/>
          <p:cNvSpPr/>
          <p:nvPr userDrawn="1"/>
        </p:nvSpPr>
        <p:spPr>
          <a:xfrm rot="10800000">
            <a:off x="10620173" y="6044825"/>
            <a:ext cx="1116354" cy="82768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  <p:pic>
        <p:nvPicPr>
          <p:cNvPr id="40" name="Imagen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7" y="-358470"/>
            <a:ext cx="3391386" cy="2397559"/>
          </a:xfrm>
          <a:prstGeom prst="rect">
            <a:avLst/>
          </a:prstGeom>
          <a:noFill/>
        </p:spPr>
      </p:pic>
      <p:cxnSp>
        <p:nvCxnSpPr>
          <p:cNvPr id="43" name="Conector recto 42"/>
          <p:cNvCxnSpPr/>
          <p:nvPr userDrawn="1"/>
        </p:nvCxnSpPr>
        <p:spPr>
          <a:xfrm>
            <a:off x="1139721" y="14515"/>
            <a:ext cx="0" cy="4395831"/>
          </a:xfrm>
          <a:prstGeom prst="line">
            <a:avLst/>
          </a:prstGeom>
          <a:ln w="9525">
            <a:solidFill>
              <a:srgbClr val="09B5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ipse 43"/>
          <p:cNvSpPr/>
          <p:nvPr userDrawn="1"/>
        </p:nvSpPr>
        <p:spPr>
          <a:xfrm>
            <a:off x="1058257" y="2169579"/>
            <a:ext cx="169940" cy="169940"/>
          </a:xfrm>
          <a:prstGeom prst="ellipse">
            <a:avLst/>
          </a:prstGeom>
          <a:solidFill>
            <a:schemeClr val="bg1"/>
          </a:solidFill>
          <a:ln>
            <a:solidFill>
              <a:srgbClr val="09B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5" name="Elipse 44"/>
          <p:cNvSpPr/>
          <p:nvPr userDrawn="1"/>
        </p:nvSpPr>
        <p:spPr>
          <a:xfrm>
            <a:off x="1088130" y="4303145"/>
            <a:ext cx="107200" cy="107200"/>
          </a:xfrm>
          <a:prstGeom prst="ellipse">
            <a:avLst/>
          </a:prstGeom>
          <a:solidFill>
            <a:schemeClr val="bg1"/>
          </a:solidFill>
          <a:ln>
            <a:solidFill>
              <a:srgbClr val="09B5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46" name="CuadroTexto 45"/>
          <p:cNvSpPr txBox="1"/>
          <p:nvPr userDrawn="1"/>
        </p:nvSpPr>
        <p:spPr>
          <a:xfrm rot="5400000">
            <a:off x="10916538" y="5401169"/>
            <a:ext cx="1528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spc="300" dirty="0">
                <a:solidFill>
                  <a:srgbClr val="B5E9F0"/>
                </a:solidFill>
              </a:rPr>
              <a:t>www.dmc.pe</a:t>
            </a:r>
            <a:endParaRPr lang="es-PE" spc="300" dirty="0">
              <a:solidFill>
                <a:srgbClr val="B5E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9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49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697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1" y="392456"/>
            <a:ext cx="9613653" cy="1039472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61" y="1709300"/>
            <a:ext cx="10447363" cy="4465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06" y="-76831"/>
            <a:ext cx="1566047" cy="1107126"/>
          </a:xfrm>
          <a:prstGeom prst="rect">
            <a:avLst/>
          </a:prstGeom>
        </p:spPr>
      </p:pic>
      <p:cxnSp>
        <p:nvCxnSpPr>
          <p:cNvPr id="25" name="Conector recto 24"/>
          <p:cNvCxnSpPr/>
          <p:nvPr userDrawn="1"/>
        </p:nvCxnSpPr>
        <p:spPr>
          <a:xfrm>
            <a:off x="11590223" y="0"/>
            <a:ext cx="0" cy="716691"/>
          </a:xfrm>
          <a:prstGeom prst="line">
            <a:avLst/>
          </a:prstGeom>
          <a:ln w="9525">
            <a:solidFill>
              <a:srgbClr val="09B5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 userDrawn="1"/>
        </p:nvSpPr>
        <p:spPr>
          <a:xfrm rot="10800000">
            <a:off x="10620173" y="6030311"/>
            <a:ext cx="1116354" cy="82768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2191" y="5660572"/>
            <a:ext cx="3747009" cy="1190046"/>
            <a:chOff x="-21386" y="5117326"/>
            <a:chExt cx="3204527" cy="1218818"/>
          </a:xfrm>
        </p:grpSpPr>
        <p:cxnSp>
          <p:nvCxnSpPr>
            <p:cNvPr id="28" name="Conector recto 27"/>
            <p:cNvCxnSpPr/>
            <p:nvPr/>
          </p:nvCxnSpPr>
          <p:spPr>
            <a:xfrm flipV="1">
              <a:off x="-21386" y="5763490"/>
              <a:ext cx="720436" cy="572654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65018" y="5566956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30" name="Conector recto 29"/>
            <p:cNvCxnSpPr/>
            <p:nvPr/>
          </p:nvCxnSpPr>
          <p:spPr>
            <a:xfrm>
              <a:off x="907735" y="5705764"/>
              <a:ext cx="350982" cy="115454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1243157" y="5718331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32" name="Conector recto 31"/>
            <p:cNvCxnSpPr/>
            <p:nvPr/>
          </p:nvCxnSpPr>
          <p:spPr>
            <a:xfrm flipV="1">
              <a:off x="1411983" y="5347855"/>
              <a:ext cx="182156" cy="370477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1530769" y="5117326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sp>
          <p:nvSpPr>
            <p:cNvPr id="34" name="Elipse 33"/>
            <p:cNvSpPr/>
            <p:nvPr/>
          </p:nvSpPr>
          <p:spPr>
            <a:xfrm>
              <a:off x="2098387" y="5330783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sp>
          <p:nvSpPr>
            <p:cNvPr id="35" name="Elipse 34"/>
            <p:cNvSpPr/>
            <p:nvPr/>
          </p:nvSpPr>
          <p:spPr>
            <a:xfrm>
              <a:off x="2457450" y="5996319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  <p:cxnSp>
          <p:nvCxnSpPr>
            <p:cNvPr id="36" name="Conector recto 35"/>
            <p:cNvCxnSpPr/>
            <p:nvPr/>
          </p:nvCxnSpPr>
          <p:spPr>
            <a:xfrm flipV="1">
              <a:off x="2674926" y="5953212"/>
              <a:ext cx="267278" cy="112505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/>
            <p:cNvCxnSpPr/>
            <p:nvPr/>
          </p:nvCxnSpPr>
          <p:spPr>
            <a:xfrm>
              <a:off x="2283954" y="5564647"/>
              <a:ext cx="236996" cy="440525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>
              <a:off x="1767583" y="5289484"/>
              <a:ext cx="350982" cy="115454"/>
            </a:xfrm>
            <a:prstGeom prst="line">
              <a:avLst/>
            </a:prstGeom>
            <a:ln w="1905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2940424" y="5787222"/>
              <a:ext cx="242717" cy="242717"/>
            </a:xfrm>
            <a:prstGeom prst="ellipse">
              <a:avLst/>
            </a:prstGeom>
            <a:noFill/>
            <a:ln w="1905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350"/>
            </a:p>
          </p:txBody>
        </p:sp>
      </p:grpSp>
    </p:spTree>
    <p:extLst>
      <p:ext uri="{BB962C8B-B14F-4D97-AF65-F5344CB8AC3E}">
        <p14:creationId xmlns:p14="http://schemas.microsoft.com/office/powerpoint/2010/main" val="114140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100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604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123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15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432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4062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864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44161-8CA8-45CF-AF0B-7704CF96BC37}" type="datetimeFigureOut">
              <a:rPr lang="es-PE" smtClean="0"/>
              <a:t>11/12/20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8222-9ECC-4BB1-89CB-BC4A903A7EA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675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em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451580" y="1756550"/>
            <a:ext cx="8761804" cy="211472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9B5CD"/>
                </a:solidFill>
              </a:rPr>
              <a:t>Python for Analytics</a:t>
            </a:r>
            <a:endParaRPr lang="es-PE" sz="5400" b="1" dirty="0">
              <a:solidFill>
                <a:srgbClr val="09B5CD"/>
              </a:solidFill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Prof. Dennis Barreda M.</a:t>
            </a:r>
          </a:p>
        </p:txBody>
      </p:sp>
    </p:spTree>
    <p:extLst>
      <p:ext uri="{BB962C8B-B14F-4D97-AF65-F5344CB8AC3E}">
        <p14:creationId xmlns:p14="http://schemas.microsoft.com/office/powerpoint/2010/main" val="169693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1" y="139537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Niveles</a:t>
            </a:r>
            <a:r>
              <a:rPr lang="en-US" b="1" dirty="0">
                <a:solidFill>
                  <a:srgbClr val="09B5CD"/>
                </a:solidFill>
              </a:rPr>
              <a:t> de </a:t>
            </a:r>
            <a:r>
              <a:rPr lang="en-US" b="1" dirty="0" err="1">
                <a:solidFill>
                  <a:srgbClr val="09B5CD"/>
                </a:solidFill>
              </a:rPr>
              <a:t>Análisis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97" y="1219200"/>
            <a:ext cx="7572520" cy="51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1461" y="2771455"/>
            <a:ext cx="8049078" cy="1315090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9B5CD"/>
                </a:solidFill>
              </a:rPr>
              <a:t>¿</a:t>
            </a:r>
            <a:r>
              <a:rPr lang="en-US" sz="6000" b="1" dirty="0" err="1">
                <a:solidFill>
                  <a:srgbClr val="09B5CD"/>
                </a:solidFill>
              </a:rPr>
              <a:t>Cómo</a:t>
            </a:r>
            <a:r>
              <a:rPr lang="en-US" sz="6000" b="1" dirty="0">
                <a:solidFill>
                  <a:srgbClr val="09B5CD"/>
                </a:solidFill>
              </a:rPr>
              <a:t> </a:t>
            </a:r>
            <a:r>
              <a:rPr lang="en-US" sz="6000" b="1" dirty="0" err="1">
                <a:solidFill>
                  <a:srgbClr val="09B5CD"/>
                </a:solidFill>
              </a:rPr>
              <a:t>utilizo</a:t>
            </a:r>
            <a:r>
              <a:rPr lang="en-US" sz="6000" b="1" dirty="0">
                <a:solidFill>
                  <a:srgbClr val="09B5CD"/>
                </a:solidFill>
              </a:rPr>
              <a:t> </a:t>
            </a:r>
            <a:r>
              <a:rPr lang="en-US" sz="6000" b="1" i="1" dirty="0">
                <a:solidFill>
                  <a:srgbClr val="09B5CD"/>
                </a:solidFill>
              </a:rPr>
              <a:t>analytics</a:t>
            </a:r>
            <a:r>
              <a:rPr lang="en-US" sz="6000" b="1" dirty="0">
                <a:solidFill>
                  <a:srgbClr val="09B5C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398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A </a:t>
            </a:r>
            <a:r>
              <a:rPr lang="en-US" b="1" dirty="0" err="1">
                <a:solidFill>
                  <a:srgbClr val="09B5CD"/>
                </a:solidFill>
              </a:rPr>
              <a:t>través</a:t>
            </a:r>
            <a:r>
              <a:rPr lang="en-US" b="1" dirty="0">
                <a:solidFill>
                  <a:srgbClr val="09B5CD"/>
                </a:solidFill>
              </a:rPr>
              <a:t> de una </a:t>
            </a:r>
            <a:r>
              <a:rPr lang="en-US" b="1" dirty="0" err="1">
                <a:solidFill>
                  <a:srgbClr val="09B5CD"/>
                </a:solidFill>
              </a:rPr>
              <a:t>metodología</a:t>
            </a:r>
            <a:r>
              <a:rPr lang="en-US" b="1" dirty="0">
                <a:solidFill>
                  <a:srgbClr val="09B5CD"/>
                </a:solidFill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" b="45584"/>
          <a:stretch/>
        </p:blipFill>
        <p:spPr>
          <a:xfrm>
            <a:off x="793661" y="1299723"/>
            <a:ext cx="9927679" cy="242645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5C1483-3344-1B41-A487-E4493903010E}"/>
              </a:ext>
            </a:extLst>
          </p:cNvPr>
          <p:cNvSpPr txBox="1"/>
          <p:nvPr/>
        </p:nvSpPr>
        <p:spPr>
          <a:xfrm>
            <a:off x="1389427" y="4150414"/>
            <a:ext cx="919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/>
              <a:t>Por medio de una metodología, BA permite descubrir e interpretar patrones presentes en los datos para resolver problemas de negocio.</a:t>
            </a:r>
            <a:endParaRPr lang="es-ES_tradnl" sz="3200" b="1" dirty="0"/>
          </a:p>
        </p:txBody>
      </p:sp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Metodología</a:t>
            </a:r>
            <a:r>
              <a:rPr lang="en-US" b="1" dirty="0">
                <a:solidFill>
                  <a:srgbClr val="09B5CD"/>
                </a:solidFill>
              </a:rPr>
              <a:t>: CRISP - DM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07" y="1249194"/>
            <a:ext cx="6539960" cy="46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Entendimiento</a:t>
            </a:r>
            <a:r>
              <a:rPr lang="en-US" b="1" dirty="0">
                <a:solidFill>
                  <a:srgbClr val="09B5CD"/>
                </a:solidFill>
              </a:rPr>
              <a:t> del </a:t>
            </a:r>
            <a:r>
              <a:rPr lang="en-US" b="1" dirty="0" err="1">
                <a:solidFill>
                  <a:srgbClr val="09B5CD"/>
                </a:solidFill>
              </a:rPr>
              <a:t>Negocio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225685"/>
            <a:ext cx="6504985" cy="49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Entendimiento</a:t>
            </a:r>
            <a:r>
              <a:rPr lang="en-US" b="1" dirty="0">
                <a:solidFill>
                  <a:srgbClr val="09B5CD"/>
                </a:solidFill>
              </a:rPr>
              <a:t> del </a:t>
            </a:r>
            <a:r>
              <a:rPr lang="en-US" b="1" dirty="0" err="1">
                <a:solidFill>
                  <a:srgbClr val="09B5CD"/>
                </a:solidFill>
              </a:rPr>
              <a:t>Negocio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32" y="1358089"/>
            <a:ext cx="6077709" cy="49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Entendimiento</a:t>
            </a:r>
            <a:r>
              <a:rPr lang="en-US" b="1" dirty="0">
                <a:solidFill>
                  <a:srgbClr val="09B5CD"/>
                </a:solidFill>
              </a:rPr>
              <a:t> de los </a:t>
            </a:r>
            <a:r>
              <a:rPr lang="en-US" b="1" dirty="0" err="1">
                <a:solidFill>
                  <a:srgbClr val="09B5CD"/>
                </a:solidFill>
              </a:rPr>
              <a:t>datos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215417"/>
            <a:ext cx="7023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Entendimiento</a:t>
            </a:r>
            <a:r>
              <a:rPr lang="en-US" b="1" dirty="0">
                <a:solidFill>
                  <a:srgbClr val="09B5CD"/>
                </a:solidFill>
              </a:rPr>
              <a:t> de los </a:t>
            </a:r>
            <a:r>
              <a:rPr lang="en-US" b="1" dirty="0" err="1">
                <a:solidFill>
                  <a:srgbClr val="09B5CD"/>
                </a:solidFill>
              </a:rPr>
              <a:t>datos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27" y="875490"/>
            <a:ext cx="6676688" cy="54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Análisis</a:t>
            </a:r>
            <a:r>
              <a:rPr lang="en-US" b="1" dirty="0">
                <a:solidFill>
                  <a:srgbClr val="09B5CD"/>
                </a:solidFill>
              </a:rPr>
              <a:t> </a:t>
            </a:r>
            <a:r>
              <a:rPr lang="en-US" b="1" dirty="0" err="1">
                <a:solidFill>
                  <a:srgbClr val="09B5CD"/>
                </a:solidFill>
              </a:rPr>
              <a:t>exploratorio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C23BBC-A5FD-114E-BD66-B6B6EC01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080" y="1047992"/>
            <a:ext cx="7929880" cy="47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Mi Media Manzana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A2AAF7-D127-4843-AFEC-580AE208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4" b="36644"/>
          <a:stretch>
            <a:fillRect/>
          </a:stretch>
        </p:blipFill>
        <p:spPr bwMode="auto">
          <a:xfrm>
            <a:off x="8607089" y="158993"/>
            <a:ext cx="18002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6644" b="366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852E99F1-A82F-1249-AF18-969752BC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1223963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s-PE" altLang="es-PE" b="1" dirty="0"/>
              <a:t>Lo que la gente dice VS lo que la gente hace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35312F42-F3BB-484C-9A0E-DD1468B8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087563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120E07E-7A7D-214F-A298-A9287B2F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2160588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53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1" y="368137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El </a:t>
            </a:r>
            <a:r>
              <a:rPr lang="en-US" b="1" dirty="0" err="1">
                <a:solidFill>
                  <a:srgbClr val="09B5CD"/>
                </a:solidFill>
              </a:rPr>
              <a:t>profesor</a:t>
            </a:r>
            <a:r>
              <a:rPr lang="en-US" b="1" dirty="0">
                <a:solidFill>
                  <a:srgbClr val="09B5CD"/>
                </a:solidFill>
              </a:rPr>
              <a:t>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306E07-93CF-854E-A1E8-5414D0A1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7" y="6370428"/>
            <a:ext cx="639609" cy="248737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E4AC7060-33F9-ED49-BA96-39A2C7F2E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08" y="2074901"/>
            <a:ext cx="1226372" cy="165229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FA3BC692-3D3B-354E-AFF0-1224C45F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57" t="10872" r="17806" b="14654"/>
          <a:stretch/>
        </p:blipFill>
        <p:spPr>
          <a:xfrm>
            <a:off x="482543" y="3883945"/>
            <a:ext cx="1130532" cy="133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EA425-4BB8-EE47-B4A4-959752399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997" y="3987947"/>
            <a:ext cx="1142079" cy="1172734"/>
          </a:xfrm>
          <a:prstGeom prst="rect">
            <a:avLst/>
          </a:prstGeom>
        </p:spPr>
      </p:pic>
      <p:sp>
        <p:nvSpPr>
          <p:cNvPr id="11" name="CuadroTexto 5">
            <a:extLst>
              <a:ext uri="{FF2B5EF4-FFF2-40B4-BE49-F238E27FC236}">
                <a16:creationId xmlns:a16="http://schemas.microsoft.com/office/drawing/2014/main" id="{48BE426D-D8F7-B44A-B803-C8B5A65AF28A}"/>
              </a:ext>
            </a:extLst>
          </p:cNvPr>
          <p:cNvSpPr txBox="1"/>
          <p:nvPr/>
        </p:nvSpPr>
        <p:spPr>
          <a:xfrm>
            <a:off x="3834644" y="2066197"/>
            <a:ext cx="221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Experiencia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como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consultor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pPr algn="ctr"/>
            <a:endParaRPr lang="en-US" sz="1400" b="1" dirty="0">
              <a:solidFill>
                <a:schemeClr val="bg2">
                  <a:lumMod val="1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12" name="CuadroTexto 5">
            <a:extLst>
              <a:ext uri="{FF2B5EF4-FFF2-40B4-BE49-F238E27FC236}">
                <a16:creationId xmlns:a16="http://schemas.microsoft.com/office/drawing/2014/main" id="{8341A412-1652-9343-8A47-42B5C07D763F}"/>
              </a:ext>
            </a:extLst>
          </p:cNvPr>
          <p:cNvSpPr txBox="1"/>
          <p:nvPr/>
        </p:nvSpPr>
        <p:spPr>
          <a:xfrm>
            <a:off x="6500553" y="2074901"/>
            <a:ext cx="221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Competencias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 de Machine Learning</a:t>
            </a:r>
          </a:p>
          <a:p>
            <a:pPr algn="ctr"/>
            <a:endParaRPr lang="en-US" sz="1400" b="1" dirty="0">
              <a:solidFill>
                <a:schemeClr val="bg2">
                  <a:lumMod val="1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3D6B683E-8045-1240-8575-CFD772898065}"/>
              </a:ext>
            </a:extLst>
          </p:cNvPr>
          <p:cNvSpPr txBox="1"/>
          <p:nvPr/>
        </p:nvSpPr>
        <p:spPr>
          <a:xfrm>
            <a:off x="9324109" y="2074901"/>
            <a:ext cx="160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Académico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  <a:p>
            <a:pPr algn="ctr"/>
            <a:endParaRPr lang="en-US" sz="1400" b="1" dirty="0">
              <a:solidFill>
                <a:schemeClr val="bg2">
                  <a:lumMod val="1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F28409A8-448C-014C-92D5-E109AA7B0C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2" t="24308" b="25946"/>
          <a:stretch/>
        </p:blipFill>
        <p:spPr>
          <a:xfrm>
            <a:off x="4041115" y="2740380"/>
            <a:ext cx="1611538" cy="816211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C68FD14-1A24-3340-8063-5EA3CFA2D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820" y="3675839"/>
            <a:ext cx="1424833" cy="1144616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7CC4465-BB15-E94F-A427-46524C376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666" y="5130836"/>
            <a:ext cx="1945178" cy="43961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F447B5E-C708-544F-9BA5-FC0A5C94BA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339" t="21328" r="12009" b="21521"/>
          <a:stretch/>
        </p:blipFill>
        <p:spPr>
          <a:xfrm>
            <a:off x="6694679" y="2771453"/>
            <a:ext cx="790053" cy="43793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90EC7E9-A3B4-1A49-9CD7-237DBFE7AE6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63" t="14362" r="5364" b="8611"/>
          <a:stretch/>
        </p:blipFill>
        <p:spPr>
          <a:xfrm>
            <a:off x="6627247" y="3413174"/>
            <a:ext cx="1424833" cy="483699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A1F57E0-F640-2248-9C10-85CF5C8A1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7575" y="4018722"/>
            <a:ext cx="1662545" cy="299132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32034AC4-E2FA-0B43-933D-0D642FC0712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108" t="36384" r="5681" b="35746"/>
          <a:stretch/>
        </p:blipFill>
        <p:spPr>
          <a:xfrm>
            <a:off x="6530807" y="4558437"/>
            <a:ext cx="1391431" cy="439611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DBBCBD2-5B0A-724F-B6BB-8595C9AF31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4773" y="2715608"/>
            <a:ext cx="575717" cy="575717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00E1B83-10FE-6D4F-9E82-1C3DFC34DE5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339" t="21328" r="12009" b="21521"/>
          <a:stretch/>
        </p:blipFill>
        <p:spPr>
          <a:xfrm>
            <a:off x="9595472" y="2621685"/>
            <a:ext cx="1060243" cy="587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32A31D-9801-E34D-B226-F19E4EC3E71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331" t="36152" r="9225" b="30844"/>
          <a:stretch/>
        </p:blipFill>
        <p:spPr>
          <a:xfrm>
            <a:off x="4335865" y="874786"/>
            <a:ext cx="2037140" cy="825535"/>
          </a:xfrm>
          <a:prstGeom prst="rect">
            <a:avLst/>
          </a:prstGeom>
        </p:spPr>
      </p:pic>
      <p:sp>
        <p:nvSpPr>
          <p:cNvPr id="23" name="CuadroTexto 5">
            <a:extLst>
              <a:ext uri="{FF2B5EF4-FFF2-40B4-BE49-F238E27FC236}">
                <a16:creationId xmlns:a16="http://schemas.microsoft.com/office/drawing/2014/main" id="{A2DC1222-CDFF-8D48-ABB4-E99D551CE600}"/>
              </a:ext>
            </a:extLst>
          </p:cNvPr>
          <p:cNvSpPr txBox="1"/>
          <p:nvPr/>
        </p:nvSpPr>
        <p:spPr>
          <a:xfrm>
            <a:off x="6234070" y="1137200"/>
            <a:ext cx="221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Lead Data Scientist</a:t>
            </a:r>
          </a:p>
          <a:p>
            <a:pPr algn="ctr"/>
            <a:endParaRPr lang="en-US" sz="1400" b="1" dirty="0">
              <a:solidFill>
                <a:schemeClr val="bg2">
                  <a:lumMod val="1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F6DBF8E-BC49-D041-A5CC-EF739E5082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7820" y="5813304"/>
            <a:ext cx="1447522" cy="4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Mi Media Manzana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A2AAF7-D127-4843-AFEC-580AE208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4" b="36644"/>
          <a:stretch>
            <a:fillRect/>
          </a:stretch>
        </p:blipFill>
        <p:spPr bwMode="auto">
          <a:xfrm>
            <a:off x="8607089" y="158993"/>
            <a:ext cx="18002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6644" b="366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852E99F1-A82F-1249-AF18-969752BC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1223963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s-PE" altLang="es-PE" b="1" dirty="0"/>
              <a:t>Lo que la gente dice VS lo que la gente hace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26C763F-9946-894C-A300-B66B1CAE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809750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003806B4-9629-4344-AB37-A0A522E0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1809750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76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Mi Media Manzana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A2AAF7-D127-4843-AFEC-580AE208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4" b="36644"/>
          <a:stretch>
            <a:fillRect/>
          </a:stretch>
        </p:blipFill>
        <p:spPr bwMode="auto">
          <a:xfrm>
            <a:off x="8607089" y="158993"/>
            <a:ext cx="18002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6644" b="3664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10">
            <a:extLst>
              <a:ext uri="{FF2B5EF4-FFF2-40B4-BE49-F238E27FC236}">
                <a16:creationId xmlns:a16="http://schemas.microsoft.com/office/drawing/2014/main" id="{852E99F1-A82F-1249-AF18-969752BC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1223963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s-PE" altLang="es-PE" b="1" dirty="0"/>
              <a:t>Lo que la gente dice VS lo que la gente hace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6F42AD80-B9F6-394C-A107-6CE71F67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2016125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82F3DA65-3473-4644-87A4-E0357FED5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8" y="1944688"/>
            <a:ext cx="48196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0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Preparación</a:t>
            </a:r>
            <a:r>
              <a:rPr lang="en-US" b="1" dirty="0">
                <a:solidFill>
                  <a:srgbClr val="09B5CD"/>
                </a:solidFill>
              </a:rPr>
              <a:t> de los </a:t>
            </a:r>
            <a:r>
              <a:rPr lang="en-US" b="1" dirty="0" err="1">
                <a:solidFill>
                  <a:srgbClr val="09B5CD"/>
                </a:solidFill>
              </a:rPr>
              <a:t>datos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101117"/>
            <a:ext cx="6667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Preparación</a:t>
            </a:r>
            <a:r>
              <a:rPr lang="en-US" b="1" dirty="0">
                <a:solidFill>
                  <a:srgbClr val="09B5CD"/>
                </a:solidFill>
              </a:rPr>
              <a:t> de </a:t>
            </a:r>
            <a:r>
              <a:rPr lang="en-US" b="1" dirty="0" err="1">
                <a:solidFill>
                  <a:srgbClr val="09B5CD"/>
                </a:solidFill>
              </a:rPr>
              <a:t>datos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79685"/>
            <a:ext cx="7302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Modelado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094361"/>
            <a:ext cx="7226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9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Tareas</a:t>
            </a:r>
            <a:r>
              <a:rPr lang="en-US" b="1" dirty="0">
                <a:solidFill>
                  <a:srgbClr val="09B5CD"/>
                </a:solidFill>
              </a:rPr>
              <a:t> y </a:t>
            </a:r>
            <a:r>
              <a:rPr lang="en-US" b="1" dirty="0" err="1">
                <a:solidFill>
                  <a:srgbClr val="09B5CD"/>
                </a:solidFill>
              </a:rPr>
              <a:t>Técnicas</a:t>
            </a:r>
            <a:r>
              <a:rPr lang="en-US" b="1" dirty="0">
                <a:solidFill>
                  <a:srgbClr val="09B5CD"/>
                </a:solidFill>
              </a:rPr>
              <a:t> de </a:t>
            </a:r>
            <a:r>
              <a:rPr lang="en-US" b="1" dirty="0" err="1">
                <a:solidFill>
                  <a:srgbClr val="09B5CD"/>
                </a:solidFill>
              </a:rPr>
              <a:t>Modelado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168400"/>
            <a:ext cx="6959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Evaluación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79" y="1195151"/>
            <a:ext cx="70104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Despliegue</a:t>
            </a:r>
            <a:r>
              <a:rPr lang="en-US" b="1" dirty="0">
                <a:solidFill>
                  <a:srgbClr val="09B5CD"/>
                </a:solidFill>
              </a:rPr>
              <a:t> o </a:t>
            </a:r>
            <a:r>
              <a:rPr lang="en-US" b="1" dirty="0" err="1">
                <a:solidFill>
                  <a:srgbClr val="09B5CD"/>
                </a:solidFill>
              </a:rPr>
              <a:t>distribución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180020"/>
            <a:ext cx="6591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661" y="1589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Despliegue</a:t>
            </a:r>
            <a:r>
              <a:rPr lang="en-US" b="1" dirty="0">
                <a:solidFill>
                  <a:srgbClr val="09B5CD"/>
                </a:solidFill>
              </a:rPr>
              <a:t> o </a:t>
            </a:r>
            <a:r>
              <a:rPr lang="en-US" b="1" dirty="0" err="1">
                <a:solidFill>
                  <a:srgbClr val="09B5CD"/>
                </a:solidFill>
              </a:rPr>
              <a:t>distribución</a:t>
            </a:r>
            <a:endParaRPr lang="en-US" b="1" dirty="0">
              <a:solidFill>
                <a:srgbClr val="09B5C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22" y="1195530"/>
            <a:ext cx="6341729" cy="472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7" y="150779"/>
            <a:ext cx="924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80872" y="2771455"/>
            <a:ext cx="6230256" cy="1315090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9B5CD"/>
                </a:solidFill>
              </a:rPr>
              <a:t>¿</a:t>
            </a:r>
            <a:r>
              <a:rPr lang="en-US" sz="6000" b="1" dirty="0" err="1">
                <a:solidFill>
                  <a:srgbClr val="09B5CD"/>
                </a:solidFill>
              </a:rPr>
              <a:t>Qué</a:t>
            </a:r>
            <a:r>
              <a:rPr lang="en-US" sz="6000" b="1" dirty="0">
                <a:solidFill>
                  <a:srgbClr val="09B5CD"/>
                </a:solidFill>
              </a:rPr>
              <a:t> es </a:t>
            </a:r>
            <a:r>
              <a:rPr lang="en-US" sz="6000" b="1" i="1" dirty="0">
                <a:solidFill>
                  <a:srgbClr val="09B5CD"/>
                </a:solidFill>
              </a:rPr>
              <a:t>analytics</a:t>
            </a:r>
            <a:r>
              <a:rPr lang="en-US" sz="6000" b="1" dirty="0">
                <a:solidFill>
                  <a:srgbClr val="09B5C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4407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1461" y="2291395"/>
            <a:ext cx="8049078" cy="131509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9B5CD"/>
                </a:solidFill>
              </a:rPr>
              <a:t>¿Por </a:t>
            </a:r>
            <a:r>
              <a:rPr lang="en-US" sz="6000" b="1" dirty="0" err="1">
                <a:solidFill>
                  <a:srgbClr val="09B5CD"/>
                </a:solidFill>
              </a:rPr>
              <a:t>qué</a:t>
            </a:r>
            <a:r>
              <a:rPr lang="en-US" sz="6000" b="1" dirty="0">
                <a:solidFill>
                  <a:srgbClr val="09B5CD"/>
                </a:solidFill>
              </a:rPr>
              <a:t> Python?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F00F506-DBE7-DC43-AB11-3E3188E9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958" y="3606485"/>
            <a:ext cx="2338191" cy="10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16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3661" y="387593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Porque</a:t>
            </a:r>
            <a:r>
              <a:rPr lang="en-US" b="1" dirty="0">
                <a:solidFill>
                  <a:srgbClr val="09B5CD"/>
                </a:solidFill>
              </a:rPr>
              <a:t>…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E44F4279-9846-0F44-84D6-863F3AC23153}"/>
              </a:ext>
            </a:extLst>
          </p:cNvPr>
          <p:cNvSpPr/>
          <p:nvPr/>
        </p:nvSpPr>
        <p:spPr>
          <a:xfrm>
            <a:off x="1121638" y="1464954"/>
            <a:ext cx="6820282" cy="4142245"/>
          </a:xfrm>
          <a:prstGeom prst="rect">
            <a:avLst/>
          </a:prstGeom>
          <a:noFill/>
          <a:ln>
            <a:noFill/>
          </a:ln>
        </p:spPr>
        <p:txBody>
          <a:bodyPr lIns="79723" tIns="39861" rIns="79723" bIns="39861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PE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Tunning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complete.</a:t>
            </a:r>
            <a:endParaRPr sz="2400" dirty="0"/>
          </a:p>
          <a:p>
            <a:pPr algn="just"/>
            <a:endParaRPr lang="es-PE" sz="2400" dirty="0">
              <a:solidFill>
                <a:srgbClr val="000000"/>
              </a:solidFill>
              <a:latin typeface="Calibri"/>
            </a:endParaRPr>
          </a:p>
          <a:p>
            <a:pPr algn="just">
              <a:buFont typeface="Arial"/>
              <a:buChar char="•"/>
            </a:pPr>
            <a:r>
              <a:rPr lang="es-PE" sz="2400" dirty="0">
                <a:solidFill>
                  <a:srgbClr val="000000"/>
                </a:solidFill>
                <a:latin typeface="Calibri"/>
              </a:rPr>
              <a:t> REPL (Read-eval-print loop): Ipython</a:t>
            </a:r>
          </a:p>
          <a:p>
            <a:pPr algn="just">
              <a:buFont typeface="Arial"/>
              <a:buChar char="•"/>
            </a:pPr>
            <a:endParaRPr lang="es-PE" sz="2400" dirty="0">
              <a:solidFill>
                <a:srgbClr val="000000"/>
              </a:solidFill>
              <a:latin typeface="Calibri"/>
            </a:endParaRPr>
          </a:p>
          <a:p>
            <a:pPr algn="just">
              <a:buFont typeface="Arial"/>
              <a:buChar char="•"/>
            </a:pPr>
            <a:r>
              <a:rPr lang="es-PE" sz="2400" dirty="0">
                <a:solidFill>
                  <a:srgbClr val="000000"/>
                </a:solidFill>
                <a:latin typeface="Calibri"/>
              </a:rPr>
              <a:t> Incrementa la productividad.</a:t>
            </a:r>
          </a:p>
          <a:p>
            <a:pPr algn="just">
              <a:buFont typeface="Arial"/>
              <a:buChar char="•"/>
            </a:pPr>
            <a:endParaRPr lang="es-PE" sz="2400" dirty="0">
              <a:solidFill>
                <a:srgbClr val="000000"/>
              </a:solidFill>
              <a:latin typeface="Calibri"/>
            </a:endParaRPr>
          </a:p>
          <a:p>
            <a:pPr algn="just">
              <a:buFont typeface="Arial"/>
              <a:buChar char="•"/>
            </a:pPr>
            <a:r>
              <a:rPr lang="es-PE" sz="2400" dirty="0">
                <a:solidFill>
                  <a:srgbClr val="000000"/>
                </a:solidFill>
                <a:latin typeface="Calibri"/>
              </a:rPr>
              <a:t> Popular y maduro.</a:t>
            </a:r>
          </a:p>
          <a:p>
            <a:pPr algn="just">
              <a:buFont typeface="Arial"/>
              <a:buChar char="•"/>
            </a:pPr>
            <a:endParaRPr lang="es-PE" sz="2400" dirty="0">
              <a:solidFill>
                <a:srgbClr val="000000"/>
              </a:solidFill>
              <a:latin typeface="Calibri"/>
            </a:endParaRPr>
          </a:p>
          <a:p>
            <a:pPr algn="just">
              <a:buFont typeface="Arial"/>
              <a:buChar char="•"/>
            </a:pPr>
            <a:r>
              <a:rPr lang="es-PE" sz="2400" dirty="0">
                <a:solidFill>
                  <a:srgbClr val="000000"/>
                </a:solidFill>
                <a:latin typeface="Calibri"/>
              </a:rPr>
              <a:t> Ecosistema cient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ífico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desarrollado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 y </a:t>
            </a:r>
            <a:r>
              <a:rPr lang="is-IS" sz="2400" dirty="0">
                <a:solidFill>
                  <a:srgbClr val="000000"/>
                </a:solidFill>
                <a:latin typeface="Calibri"/>
              </a:rPr>
              <a:t>…</a:t>
            </a:r>
            <a:r>
              <a:rPr lang="en-US" sz="2400" dirty="0" err="1">
                <a:solidFill>
                  <a:srgbClr val="000000"/>
                </a:solidFill>
                <a:latin typeface="Calibri"/>
              </a:rPr>
              <a:t>creciendo</a:t>
            </a:r>
            <a:r>
              <a:rPr lang="en-US" sz="2400" dirty="0">
                <a:solidFill>
                  <a:srgbClr val="000000"/>
                </a:solidFill>
                <a:latin typeface="Calibri"/>
              </a:rPr>
              <a:t>!</a:t>
            </a:r>
            <a:endParaRPr sz="2400" dirty="0"/>
          </a:p>
          <a:p>
            <a:pPr algn="just">
              <a:lnSpc>
                <a:spcPct val="100000"/>
              </a:lnSpc>
            </a:pPr>
            <a:endParaRPr sz="1594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9E4E935-563B-3F48-8868-5947056A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698" y="1872541"/>
            <a:ext cx="3829784" cy="20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71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3661" y="387593"/>
            <a:ext cx="9613653" cy="71649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9B5CD"/>
                </a:solidFill>
              </a:rPr>
              <a:t>Python </a:t>
            </a:r>
            <a:r>
              <a:rPr lang="en-US" sz="3600" b="1" dirty="0" err="1">
                <a:solidFill>
                  <a:srgbClr val="09B5CD"/>
                </a:solidFill>
              </a:rPr>
              <a:t>en</a:t>
            </a:r>
            <a:r>
              <a:rPr lang="en-US" sz="3600" b="1" dirty="0">
                <a:solidFill>
                  <a:srgbClr val="09B5CD"/>
                </a:solidFill>
              </a:rPr>
              <a:t> </a:t>
            </a:r>
            <a:r>
              <a:rPr lang="en-US" sz="3600" b="1" dirty="0" err="1">
                <a:solidFill>
                  <a:srgbClr val="09B5CD"/>
                </a:solidFill>
              </a:rPr>
              <a:t>todo</a:t>
            </a:r>
            <a:r>
              <a:rPr lang="en-US" sz="3600" b="1" dirty="0">
                <a:solidFill>
                  <a:srgbClr val="09B5CD"/>
                </a:solidFill>
              </a:rPr>
              <a:t> el workflow de la </a:t>
            </a:r>
            <a:r>
              <a:rPr lang="en-US" sz="3600" b="1" dirty="0" err="1">
                <a:solidFill>
                  <a:srgbClr val="09B5CD"/>
                </a:solidFill>
              </a:rPr>
              <a:t>ciencia</a:t>
            </a:r>
            <a:r>
              <a:rPr lang="en-US" sz="3600" b="1" dirty="0">
                <a:solidFill>
                  <a:srgbClr val="09B5CD"/>
                </a:solidFill>
              </a:rPr>
              <a:t> de </a:t>
            </a:r>
            <a:r>
              <a:rPr lang="en-US" sz="3600" b="1" dirty="0" err="1">
                <a:solidFill>
                  <a:srgbClr val="09B5CD"/>
                </a:solidFill>
              </a:rPr>
              <a:t>datos</a:t>
            </a:r>
            <a:r>
              <a:rPr lang="en-US" sz="3600" b="1" dirty="0">
                <a:solidFill>
                  <a:srgbClr val="09B5CD"/>
                </a:solidFill>
              </a:rPr>
              <a:t>…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5E99F1E-DB05-8B41-A2A6-0528DF72A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8" r="233" b="9753"/>
          <a:stretch/>
        </p:blipFill>
        <p:spPr>
          <a:xfrm>
            <a:off x="1292547" y="1533594"/>
            <a:ext cx="7219652" cy="4308826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67E0C513-8878-0D4B-9430-07090D6ADF81}"/>
              </a:ext>
            </a:extLst>
          </p:cNvPr>
          <p:cNvSpPr/>
          <p:nvPr/>
        </p:nvSpPr>
        <p:spPr>
          <a:xfrm>
            <a:off x="358581" y="6370609"/>
            <a:ext cx="426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www.slideshare.net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icaromedeiros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30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3661" y="387593"/>
            <a:ext cx="9613653" cy="71649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9B5CD"/>
                </a:solidFill>
              </a:rPr>
              <a:t>Python </a:t>
            </a:r>
            <a:r>
              <a:rPr lang="en-US" sz="3200" b="1" dirty="0" err="1">
                <a:solidFill>
                  <a:srgbClr val="09B5CD"/>
                </a:solidFill>
              </a:rPr>
              <a:t>en</a:t>
            </a:r>
            <a:r>
              <a:rPr lang="en-US" sz="3200" b="1" dirty="0">
                <a:solidFill>
                  <a:srgbClr val="09B5CD"/>
                </a:solidFill>
              </a:rPr>
              <a:t> </a:t>
            </a:r>
            <a:r>
              <a:rPr lang="en-US" sz="3200" b="1" dirty="0" err="1">
                <a:solidFill>
                  <a:srgbClr val="09B5CD"/>
                </a:solidFill>
              </a:rPr>
              <a:t>todo</a:t>
            </a:r>
            <a:r>
              <a:rPr lang="en-US" sz="3200" b="1" dirty="0">
                <a:solidFill>
                  <a:srgbClr val="09B5CD"/>
                </a:solidFill>
              </a:rPr>
              <a:t> el workflow de la </a:t>
            </a:r>
            <a:r>
              <a:rPr lang="en-US" sz="3200" b="1" dirty="0" err="1">
                <a:solidFill>
                  <a:srgbClr val="09B5CD"/>
                </a:solidFill>
              </a:rPr>
              <a:t>ciencia</a:t>
            </a:r>
            <a:r>
              <a:rPr lang="en-US" sz="3200" b="1" dirty="0">
                <a:solidFill>
                  <a:srgbClr val="09B5CD"/>
                </a:solidFill>
              </a:rPr>
              <a:t> de </a:t>
            </a:r>
            <a:r>
              <a:rPr lang="en-US" sz="3200" b="1" dirty="0" err="1">
                <a:solidFill>
                  <a:srgbClr val="09B5CD"/>
                </a:solidFill>
              </a:rPr>
              <a:t>datos</a:t>
            </a:r>
            <a:endParaRPr lang="en-US" sz="3200" b="1" dirty="0">
              <a:solidFill>
                <a:srgbClr val="09B5CD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315172E-54BA-DE43-88E6-13E1495B4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r="1121"/>
          <a:stretch/>
        </p:blipFill>
        <p:spPr>
          <a:xfrm>
            <a:off x="1348581" y="1340768"/>
            <a:ext cx="7435676" cy="4761031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128DD8FD-2FFD-D743-908C-3082941172D6}"/>
              </a:ext>
            </a:extLst>
          </p:cNvPr>
          <p:cNvSpPr/>
          <p:nvPr/>
        </p:nvSpPr>
        <p:spPr>
          <a:xfrm>
            <a:off x="438591" y="6285741"/>
            <a:ext cx="9080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es.slideshare.net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gabrielspmoreira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/python-for-data-science-python-brasil-11-2015</a:t>
            </a:r>
          </a:p>
        </p:txBody>
      </p:sp>
    </p:spTree>
    <p:extLst>
      <p:ext uri="{BB962C8B-B14F-4D97-AF65-F5344CB8AC3E}">
        <p14:creationId xmlns:p14="http://schemas.microsoft.com/office/powerpoint/2010/main" val="3872830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3661" y="3875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¿Python </a:t>
            </a:r>
            <a:r>
              <a:rPr lang="en-US" b="1" dirty="0" err="1">
                <a:solidFill>
                  <a:srgbClr val="09B5CD"/>
                </a:solidFill>
              </a:rPr>
              <a:t>en</a:t>
            </a:r>
            <a:r>
              <a:rPr lang="en-US" b="1" dirty="0">
                <a:solidFill>
                  <a:srgbClr val="09B5CD"/>
                </a:solidFill>
              </a:rPr>
              <a:t> </a:t>
            </a:r>
            <a:r>
              <a:rPr lang="en-US" b="1" dirty="0" err="1">
                <a:solidFill>
                  <a:srgbClr val="09B5CD"/>
                </a:solidFill>
              </a:rPr>
              <a:t>BigData</a:t>
            </a:r>
            <a:r>
              <a:rPr lang="en-US" b="1" dirty="0">
                <a:solidFill>
                  <a:srgbClr val="09B5CD"/>
                </a:solidFill>
              </a:rPr>
              <a:t>?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6C5393ED-4D98-984B-A498-7ECC38CD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0" y="1243597"/>
            <a:ext cx="9929125" cy="45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2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93661" y="387593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Python love BIGDATA!!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716C55-ACE6-3341-B64F-BE11566F7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493" r="917"/>
          <a:stretch/>
        </p:blipFill>
        <p:spPr>
          <a:xfrm>
            <a:off x="2491582" y="1303050"/>
            <a:ext cx="7507684" cy="48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66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451580" y="1756550"/>
            <a:ext cx="8761804" cy="211472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9B5CD"/>
                </a:solidFill>
              </a:rPr>
              <a:t>Python for Analytics</a:t>
            </a:r>
            <a:endParaRPr lang="es-PE" sz="5400" b="1" dirty="0">
              <a:solidFill>
                <a:srgbClr val="09B5CD"/>
              </a:solidFill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Prof. Dennis Barreda M.</a:t>
            </a:r>
          </a:p>
        </p:txBody>
      </p:sp>
    </p:spTree>
    <p:extLst>
      <p:ext uri="{BB962C8B-B14F-4D97-AF65-F5344CB8AC3E}">
        <p14:creationId xmlns:p14="http://schemas.microsoft.com/office/powerpoint/2010/main" val="318086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71" y="242407"/>
            <a:ext cx="9613653" cy="716497"/>
          </a:xfrm>
        </p:spPr>
        <p:txBody>
          <a:bodyPr/>
          <a:lstStyle/>
          <a:p>
            <a:r>
              <a:rPr lang="en-US" b="1" i="1" dirty="0">
                <a:solidFill>
                  <a:srgbClr val="09B5CD"/>
                </a:solidFill>
              </a:rPr>
              <a:t>Analytics</a:t>
            </a:r>
            <a:r>
              <a:rPr lang="en-US" b="1" dirty="0">
                <a:solidFill>
                  <a:srgbClr val="09B5CD"/>
                </a:solidFill>
              </a:rPr>
              <a:t> </a:t>
            </a:r>
            <a:r>
              <a:rPr lang="en-US" b="1" dirty="0" err="1">
                <a:solidFill>
                  <a:srgbClr val="09B5CD"/>
                </a:solidFill>
              </a:rPr>
              <a:t>tiene</a:t>
            </a:r>
            <a:r>
              <a:rPr lang="en-US" b="1" dirty="0">
                <a:solidFill>
                  <a:srgbClr val="09B5CD"/>
                </a:solidFill>
              </a:rPr>
              <a:t> dos </a:t>
            </a:r>
            <a:r>
              <a:rPr lang="en-US" b="1" dirty="0" err="1">
                <a:solidFill>
                  <a:srgbClr val="09B5CD"/>
                </a:solidFill>
              </a:rPr>
              <a:t>dimensiones</a:t>
            </a:r>
            <a:r>
              <a:rPr lang="en-US" b="1" dirty="0">
                <a:solidFill>
                  <a:srgbClr val="09B5CD"/>
                </a:solidFill>
              </a:rPr>
              <a:t>…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8DDDCBEA-C83C-FB46-9EDC-B00783DC0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653603"/>
              </p:ext>
            </p:extLst>
          </p:nvPr>
        </p:nvGraphicFramePr>
        <p:xfrm>
          <a:off x="759371" y="1268307"/>
          <a:ext cx="6151880" cy="453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1E3A656-E0D2-CF4D-AFEF-25F3E878D54E}"/>
              </a:ext>
            </a:extLst>
          </p:cNvPr>
          <p:cNvSpPr/>
          <p:nvPr/>
        </p:nvSpPr>
        <p:spPr>
          <a:xfrm>
            <a:off x="7829551" y="1851660"/>
            <a:ext cx="3794760" cy="35890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_tradnl" b="1" dirty="0"/>
              <a:t>Industria: </a:t>
            </a:r>
            <a:r>
              <a:rPr lang="es-ES_tradnl" i="1" dirty="0" err="1"/>
              <a:t>Analytics</a:t>
            </a:r>
            <a:r>
              <a:rPr lang="es-ES_tradnl" dirty="0"/>
              <a:t> describe a las personas, procesos y tecnologías que convierten los datos en información.</a:t>
            </a:r>
          </a:p>
          <a:p>
            <a:pPr algn="ctr"/>
            <a:endParaRPr lang="es-ES_tradnl" dirty="0"/>
          </a:p>
          <a:p>
            <a:pPr algn="just"/>
            <a:r>
              <a:rPr lang="es-ES_tradnl" b="1" dirty="0"/>
              <a:t>Tecnológica: </a:t>
            </a:r>
            <a:r>
              <a:rPr lang="es-ES_tradnl" i="1" dirty="0" err="1"/>
              <a:t>Analytics</a:t>
            </a:r>
            <a:r>
              <a:rPr lang="es-ES_tradnl" dirty="0"/>
              <a:t> describe a las herramientas y técnicas que las personas del área de negocio utilizan para analizar datos.</a:t>
            </a:r>
          </a:p>
        </p:txBody>
      </p:sp>
    </p:spTree>
    <p:extLst>
      <p:ext uri="{BB962C8B-B14F-4D97-AF65-F5344CB8AC3E}">
        <p14:creationId xmlns:p14="http://schemas.microsoft.com/office/powerpoint/2010/main" val="302777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71" y="242407"/>
            <a:ext cx="9613653" cy="716497"/>
          </a:xfrm>
        </p:spPr>
        <p:txBody>
          <a:bodyPr/>
          <a:lstStyle/>
          <a:p>
            <a:r>
              <a:rPr lang="en-US" b="1" i="1" dirty="0">
                <a:solidFill>
                  <a:srgbClr val="09B5CD"/>
                </a:solidFill>
              </a:rPr>
              <a:t>Y un gran </a:t>
            </a:r>
            <a:r>
              <a:rPr lang="en-US" b="1" i="1" dirty="0" err="1">
                <a:solidFill>
                  <a:srgbClr val="09B5CD"/>
                </a:solidFill>
              </a:rPr>
              <a:t>objetivo</a:t>
            </a:r>
            <a:r>
              <a:rPr lang="en-US" b="1" i="1" dirty="0">
                <a:solidFill>
                  <a:srgbClr val="09B5CD"/>
                </a:solidFill>
              </a:rPr>
              <a:t>…</a:t>
            </a:r>
            <a:endParaRPr lang="en-US" b="1" dirty="0">
              <a:solidFill>
                <a:srgbClr val="09B5C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D4043B-508E-BF49-AA72-D2816CF999C2}"/>
              </a:ext>
            </a:extLst>
          </p:cNvPr>
          <p:cNvSpPr txBox="1"/>
          <p:nvPr/>
        </p:nvSpPr>
        <p:spPr>
          <a:xfrm>
            <a:off x="1650969" y="2767280"/>
            <a:ext cx="88900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/>
              <a:t>“Utilizar los datos para tomar decisiones </a:t>
            </a:r>
          </a:p>
          <a:p>
            <a:pPr algn="ctr"/>
            <a:r>
              <a:rPr lang="es-ES_tradnl" sz="4000" b="1" dirty="0"/>
              <a:t>más inteligentes”</a:t>
            </a:r>
          </a:p>
        </p:txBody>
      </p:sp>
    </p:spTree>
    <p:extLst>
      <p:ext uri="{BB962C8B-B14F-4D97-AF65-F5344CB8AC3E}">
        <p14:creationId xmlns:p14="http://schemas.microsoft.com/office/powerpoint/2010/main" val="419200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71" y="242407"/>
            <a:ext cx="9613653" cy="716497"/>
          </a:xfrm>
        </p:spPr>
        <p:txBody>
          <a:bodyPr/>
          <a:lstStyle/>
          <a:p>
            <a:r>
              <a:rPr lang="en-US" b="1" i="1" dirty="0">
                <a:solidFill>
                  <a:srgbClr val="09B5CD"/>
                </a:solidFill>
              </a:rPr>
              <a:t>¿Por </a:t>
            </a:r>
            <a:r>
              <a:rPr lang="en-US" b="1" i="1" dirty="0" err="1">
                <a:solidFill>
                  <a:srgbClr val="09B5CD"/>
                </a:solidFill>
              </a:rPr>
              <a:t>qué</a:t>
            </a:r>
            <a:r>
              <a:rPr lang="en-US" b="1" i="1" dirty="0">
                <a:solidFill>
                  <a:srgbClr val="09B5CD"/>
                </a:solidFill>
              </a:rPr>
              <a:t> </a:t>
            </a:r>
            <a:r>
              <a:rPr lang="en-US" b="1" i="1" dirty="0" err="1">
                <a:solidFill>
                  <a:srgbClr val="09B5CD"/>
                </a:solidFill>
              </a:rPr>
              <a:t>tomar</a:t>
            </a:r>
            <a:r>
              <a:rPr lang="en-US" b="1" i="1" dirty="0">
                <a:solidFill>
                  <a:srgbClr val="09B5CD"/>
                </a:solidFill>
              </a:rPr>
              <a:t> </a:t>
            </a:r>
            <a:r>
              <a:rPr lang="en-US" b="1" i="1" dirty="0" err="1">
                <a:solidFill>
                  <a:srgbClr val="09B5CD"/>
                </a:solidFill>
              </a:rPr>
              <a:t>decisiones</a:t>
            </a:r>
            <a:r>
              <a:rPr lang="en-US" b="1" i="1" dirty="0">
                <a:solidFill>
                  <a:srgbClr val="09B5CD"/>
                </a:solidFill>
              </a:rPr>
              <a:t> con </a:t>
            </a:r>
            <a:r>
              <a:rPr lang="en-US" b="1" i="1" dirty="0" err="1">
                <a:solidFill>
                  <a:srgbClr val="09B5CD"/>
                </a:solidFill>
              </a:rPr>
              <a:t>datos</a:t>
            </a:r>
            <a:r>
              <a:rPr lang="en-US" b="1" i="1" dirty="0">
                <a:solidFill>
                  <a:srgbClr val="09B5CD"/>
                </a:solidFill>
              </a:rPr>
              <a:t>?</a:t>
            </a:r>
            <a:endParaRPr lang="en-US" b="1" dirty="0">
              <a:solidFill>
                <a:srgbClr val="09B5C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D4043B-508E-BF49-AA72-D2816CF999C2}"/>
              </a:ext>
            </a:extLst>
          </p:cNvPr>
          <p:cNvSpPr txBox="1"/>
          <p:nvPr/>
        </p:nvSpPr>
        <p:spPr>
          <a:xfrm>
            <a:off x="1496625" y="2390090"/>
            <a:ext cx="91987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Un ciudadano americano fue descrito por un vecino suyo de la siguiente manera: “Steve es muy tímido y retraído, siempre servicial, pero poco interesado por la gente o por el mundo real. De carácter disciplinado y metódico, necesita ordenarlo y organizarlo todo, y tiene obsesión por el detalle”.</a:t>
            </a:r>
          </a:p>
          <a:p>
            <a:pPr algn="ctr"/>
            <a:endParaRPr lang="es-ES_tradnl" dirty="0"/>
          </a:p>
          <a:p>
            <a:pPr algn="ctr"/>
            <a:r>
              <a:rPr lang="es-ES_tradnl" sz="2000" b="1" dirty="0"/>
              <a:t>¿Es probable que Steve sea bibliotecario o un agricultor?</a:t>
            </a:r>
          </a:p>
        </p:txBody>
      </p:sp>
    </p:spTree>
    <p:extLst>
      <p:ext uri="{BB962C8B-B14F-4D97-AF65-F5344CB8AC3E}">
        <p14:creationId xmlns:p14="http://schemas.microsoft.com/office/powerpoint/2010/main" val="249351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71" y="242407"/>
            <a:ext cx="9613653" cy="716497"/>
          </a:xfrm>
        </p:spPr>
        <p:txBody>
          <a:bodyPr/>
          <a:lstStyle/>
          <a:p>
            <a:r>
              <a:rPr lang="en-US" b="1" i="1" dirty="0">
                <a:solidFill>
                  <a:srgbClr val="09B5CD"/>
                </a:solidFill>
              </a:rPr>
              <a:t>¿Por </a:t>
            </a:r>
            <a:r>
              <a:rPr lang="en-US" b="1" i="1" dirty="0" err="1">
                <a:solidFill>
                  <a:srgbClr val="09B5CD"/>
                </a:solidFill>
              </a:rPr>
              <a:t>qué</a:t>
            </a:r>
            <a:r>
              <a:rPr lang="en-US" b="1" i="1" dirty="0">
                <a:solidFill>
                  <a:srgbClr val="09B5CD"/>
                </a:solidFill>
              </a:rPr>
              <a:t> </a:t>
            </a:r>
            <a:r>
              <a:rPr lang="en-US" b="1" i="1" dirty="0" err="1">
                <a:solidFill>
                  <a:srgbClr val="09B5CD"/>
                </a:solidFill>
              </a:rPr>
              <a:t>tomar</a:t>
            </a:r>
            <a:r>
              <a:rPr lang="en-US" b="1" i="1" dirty="0">
                <a:solidFill>
                  <a:srgbClr val="09B5CD"/>
                </a:solidFill>
              </a:rPr>
              <a:t> </a:t>
            </a:r>
            <a:r>
              <a:rPr lang="en-US" b="1" i="1" dirty="0" err="1">
                <a:solidFill>
                  <a:srgbClr val="09B5CD"/>
                </a:solidFill>
              </a:rPr>
              <a:t>decisiones</a:t>
            </a:r>
            <a:r>
              <a:rPr lang="en-US" b="1" i="1" dirty="0">
                <a:solidFill>
                  <a:srgbClr val="09B5CD"/>
                </a:solidFill>
              </a:rPr>
              <a:t> con </a:t>
            </a:r>
            <a:r>
              <a:rPr lang="en-US" b="1" i="1" dirty="0" err="1">
                <a:solidFill>
                  <a:srgbClr val="09B5CD"/>
                </a:solidFill>
              </a:rPr>
              <a:t>datos</a:t>
            </a:r>
            <a:r>
              <a:rPr lang="en-US" b="1" i="1" dirty="0">
                <a:solidFill>
                  <a:srgbClr val="09B5CD"/>
                </a:solidFill>
              </a:rPr>
              <a:t>?</a:t>
            </a:r>
            <a:endParaRPr lang="en-US" b="1" dirty="0">
              <a:solidFill>
                <a:srgbClr val="09B5CD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D4043B-508E-BF49-AA72-D2816CF999C2}"/>
              </a:ext>
            </a:extLst>
          </p:cNvPr>
          <p:cNvSpPr txBox="1"/>
          <p:nvPr/>
        </p:nvSpPr>
        <p:spPr>
          <a:xfrm>
            <a:off x="1496625" y="2390090"/>
            <a:ext cx="91987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¿Sabían que en USA hay más de 20 agricultores por cada bibliotecario?</a:t>
            </a:r>
          </a:p>
          <a:p>
            <a:pPr algn="ctr"/>
            <a:endParaRPr lang="es-ES_tradnl" sz="2000" b="1" dirty="0"/>
          </a:p>
          <a:p>
            <a:pPr algn="ctr"/>
            <a:r>
              <a:rPr lang="es-ES_tradnl" sz="2000" b="1" dirty="0"/>
              <a:t>Entonces, es casi seguro que habrá más caracteres ”disciplinado y metódico” en tractores que detrás de mostradores.</a:t>
            </a:r>
          </a:p>
        </p:txBody>
      </p:sp>
    </p:spTree>
    <p:extLst>
      <p:ext uri="{BB962C8B-B14F-4D97-AF65-F5344CB8AC3E}">
        <p14:creationId xmlns:p14="http://schemas.microsoft.com/office/powerpoint/2010/main" val="309369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71" y="242407"/>
            <a:ext cx="9613653" cy="716497"/>
          </a:xfrm>
        </p:spPr>
        <p:txBody>
          <a:bodyPr/>
          <a:lstStyle/>
          <a:p>
            <a:r>
              <a:rPr lang="en-US" b="1" dirty="0" err="1">
                <a:solidFill>
                  <a:srgbClr val="09B5CD"/>
                </a:solidFill>
              </a:rPr>
              <a:t>Tipos</a:t>
            </a:r>
            <a:r>
              <a:rPr lang="en-US" b="1" dirty="0">
                <a:solidFill>
                  <a:srgbClr val="09B5CD"/>
                </a:solidFill>
              </a:rPr>
              <a:t> de </a:t>
            </a:r>
            <a:r>
              <a:rPr lang="en-US" b="1" i="1" dirty="0">
                <a:solidFill>
                  <a:srgbClr val="09B5CD"/>
                </a:solidFill>
              </a:rPr>
              <a:t>analytics</a:t>
            </a:r>
            <a:endParaRPr lang="en-US" b="1" dirty="0">
              <a:solidFill>
                <a:srgbClr val="09B5CD"/>
              </a:solidFill>
            </a:endParaRPr>
          </a:p>
        </p:txBody>
      </p:sp>
      <p:graphicFrame>
        <p:nvGraphicFramePr>
          <p:cNvPr id="4" name="Diagram 9">
            <a:extLst>
              <a:ext uri="{FF2B5EF4-FFF2-40B4-BE49-F238E27FC236}">
                <a16:creationId xmlns:a16="http://schemas.microsoft.com/office/drawing/2014/main" id="{18C74A8E-1576-8D49-B411-99CCD5BE1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260685"/>
              </p:ext>
            </p:extLst>
          </p:nvPr>
        </p:nvGraphicFramePr>
        <p:xfrm>
          <a:off x="2119980" y="1604309"/>
          <a:ext cx="7789830" cy="336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1" y="139537"/>
            <a:ext cx="9613653" cy="716497"/>
          </a:xfrm>
        </p:spPr>
        <p:txBody>
          <a:bodyPr/>
          <a:lstStyle/>
          <a:p>
            <a:r>
              <a:rPr lang="en-US" b="1" dirty="0">
                <a:solidFill>
                  <a:srgbClr val="09B5CD"/>
                </a:solidFill>
              </a:rPr>
              <a:t>BI VS BA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117600"/>
            <a:ext cx="8915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25379</TotalTime>
  <Words>489</Words>
  <Application>Microsoft Macintosh PowerPoint</Application>
  <PresentationFormat>Panorámica</PresentationFormat>
  <Paragraphs>80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Levenim MT</vt:lpstr>
      <vt:lpstr>Tema de Office</vt:lpstr>
      <vt:lpstr>Python for Analytics</vt:lpstr>
      <vt:lpstr>El profesor…</vt:lpstr>
      <vt:lpstr>¿Qué es analytics?</vt:lpstr>
      <vt:lpstr>Analytics tiene dos dimensiones…</vt:lpstr>
      <vt:lpstr>Y un gran objetivo…</vt:lpstr>
      <vt:lpstr>¿Por qué tomar decisiones con datos?</vt:lpstr>
      <vt:lpstr>¿Por qué tomar decisiones con datos?</vt:lpstr>
      <vt:lpstr>Tipos de analytics</vt:lpstr>
      <vt:lpstr>BI VS BA</vt:lpstr>
      <vt:lpstr>Niveles de Análisis</vt:lpstr>
      <vt:lpstr>¿Cómo utilizo analytics?</vt:lpstr>
      <vt:lpstr>A través de una metodología!</vt:lpstr>
      <vt:lpstr>Metodología: CRISP - DM</vt:lpstr>
      <vt:lpstr>Entendimiento del Negocio</vt:lpstr>
      <vt:lpstr>Entendimiento del Negocio</vt:lpstr>
      <vt:lpstr>Entendimiento de los datos</vt:lpstr>
      <vt:lpstr>Entendimiento de los datos</vt:lpstr>
      <vt:lpstr>Análisis exploratorio</vt:lpstr>
      <vt:lpstr>Mi Media Manzana</vt:lpstr>
      <vt:lpstr>Mi Media Manzana</vt:lpstr>
      <vt:lpstr>Mi Media Manzana</vt:lpstr>
      <vt:lpstr>Preparación de los datos</vt:lpstr>
      <vt:lpstr>Preparación de datos</vt:lpstr>
      <vt:lpstr>Modelado</vt:lpstr>
      <vt:lpstr>Tareas y Técnicas de Modelado</vt:lpstr>
      <vt:lpstr>Evaluación</vt:lpstr>
      <vt:lpstr>Despliegue o distribución</vt:lpstr>
      <vt:lpstr>Despliegue o distribución</vt:lpstr>
      <vt:lpstr>Presentación de PowerPoint</vt:lpstr>
      <vt:lpstr>¿Por qué Python?</vt:lpstr>
      <vt:lpstr>Porque…</vt:lpstr>
      <vt:lpstr>Python en todo el workflow de la ciencia de datos…</vt:lpstr>
      <vt:lpstr>Python en todo el workflow de la ciencia de datos</vt:lpstr>
      <vt:lpstr>¿Python en BigData?</vt:lpstr>
      <vt:lpstr>Python love BIGDATA!!</vt:lpstr>
      <vt:lpstr>Python for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Dennis Barreda Morales</cp:lastModifiedBy>
  <cp:revision>126</cp:revision>
  <dcterms:created xsi:type="dcterms:W3CDTF">2017-11-16T16:28:51Z</dcterms:created>
  <dcterms:modified xsi:type="dcterms:W3CDTF">2020-12-12T01:59:41Z</dcterms:modified>
</cp:coreProperties>
</file>